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14" r:id="rId3"/>
    <p:sldId id="257" r:id="rId4"/>
    <p:sldId id="258" r:id="rId5"/>
    <p:sldId id="260" r:id="rId6"/>
    <p:sldId id="261" r:id="rId7"/>
    <p:sldId id="262" r:id="rId8"/>
    <p:sldId id="263" r:id="rId9"/>
    <p:sldId id="264" r:id="rId10"/>
    <p:sldId id="259" r:id="rId11"/>
    <p:sldId id="265" r:id="rId12"/>
    <p:sldId id="267"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80" r:id="rId28"/>
    <p:sldId id="282" r:id="rId29"/>
    <p:sldId id="283" r:id="rId30"/>
    <p:sldId id="284" r:id="rId31"/>
    <p:sldId id="285" r:id="rId32"/>
    <p:sldId id="286" r:id="rId33"/>
    <p:sldId id="287" r:id="rId34"/>
    <p:sldId id="288"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290" r:id="rId54"/>
    <p:sldId id="308" r:id="rId55"/>
    <p:sldId id="309" r:id="rId56"/>
    <p:sldId id="310" r:id="rId57"/>
    <p:sldId id="311" r:id="rId58"/>
    <p:sldId id="312" r:id="rId59"/>
    <p:sldId id="313" r:id="rId60"/>
  </p:sldIdLst>
  <p:sldSz cx="18288000" cy="10287000"/>
  <p:notesSz cx="6858000" cy="9144000"/>
  <p:embeddedFontLst>
    <p:embeddedFont>
      <p:font typeface="Canva Sans" panose="020B0604020202020204" charset="0"/>
      <p:regular r:id="rId61"/>
    </p:embeddedFont>
    <p:embeddedFont>
      <p:font typeface="Canva Sans Bold"/>
      <p:regular r:id="rId62"/>
    </p:embeddedFont>
    <p:embeddedFont>
      <p:font typeface="DM Sans Bold" panose="020B0604020202020204" charset="0"/>
      <p:regular r:id="rId63"/>
    </p:embeddedFont>
    <p:embeddedFont>
      <p:font typeface="Lumios Brush" panose="020B0604020202020204" charset="0"/>
      <p:regular r:id="rId64"/>
    </p:embeddedFont>
    <p:embeddedFont>
      <p:font typeface="Nefelibata Sans" panose="020B0604020202020204" charset="0"/>
      <p:regular r:id="rId65"/>
    </p:embeddedFont>
    <p:embeddedFont>
      <p:font typeface="Poppins Bold"/>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19" Type="http://schemas.openxmlformats.org/officeDocument/2006/relationships/image" Target="../media/image32.pn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1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10.png"/><Relationship Id="rId7" Type="http://schemas.openxmlformats.org/officeDocument/2006/relationships/image" Target="../media/image16.png"/><Relationship Id="rId12" Type="http://schemas.openxmlformats.org/officeDocument/2006/relationships/image" Target="../media/image22.svg"/><Relationship Id="rId17" Type="http://schemas.openxmlformats.org/officeDocument/2006/relationships/image" Target="../media/image8.png"/><Relationship Id="rId2" Type="http://schemas.openxmlformats.org/officeDocument/2006/relationships/image" Target="../media/image5.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6.png"/><Relationship Id="rId5" Type="http://schemas.openxmlformats.org/officeDocument/2006/relationships/image" Target="../media/image14.png"/><Relationship Id="rId15" Type="http://schemas.openxmlformats.org/officeDocument/2006/relationships/image" Target="../media/image12.png"/><Relationship Id="rId10" Type="http://schemas.openxmlformats.org/officeDocument/2006/relationships/image" Target="../media/image33.png"/><Relationship Id="rId4" Type="http://schemas.openxmlformats.org/officeDocument/2006/relationships/image" Target="../media/image24.svg"/><Relationship Id="rId9" Type="http://schemas.openxmlformats.org/officeDocument/2006/relationships/image" Target="../media/image20.png"/><Relationship Id="rId14" Type="http://schemas.openxmlformats.org/officeDocument/2006/relationships/image" Target="../media/image28.svg"/></Relationships>
</file>

<file path=ppt/slides/_rels/slide1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34.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19" Type="http://schemas.openxmlformats.org/officeDocument/2006/relationships/image" Target="../media/image35.jp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2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38.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19" Type="http://schemas.openxmlformats.org/officeDocument/2006/relationships/image" Target="../media/image39.pn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2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2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44.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2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45.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3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4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3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4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3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48.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3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49.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3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50.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3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5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1.pn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4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52.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4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53.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4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54.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4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4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55.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4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4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4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5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5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5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5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5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5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5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5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5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5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16.png"/><Relationship Id="rId18" Type="http://schemas.openxmlformats.org/officeDocument/2006/relationships/image" Target="../media/image58.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6.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5.svg"/><Relationship Id="rId4" Type="http://schemas.openxmlformats.org/officeDocument/2006/relationships/image" Target="../media/image22.svg"/><Relationship Id="rId9" Type="http://schemas.openxmlformats.org/officeDocument/2006/relationships/image" Target="../media/image12.png"/><Relationship Id="rId14" Type="http://schemas.openxmlformats.org/officeDocument/2006/relationships/image" Target="../media/image27.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sp>
      <p:sp>
        <p:nvSpPr>
          <p:cNvPr id="3" name="TextBox 3"/>
          <p:cNvSpPr txBox="1"/>
          <p:nvPr/>
        </p:nvSpPr>
        <p:spPr>
          <a:xfrm>
            <a:off x="4018177" y="2876651"/>
            <a:ext cx="10251646" cy="4505325"/>
          </a:xfrm>
          <a:prstGeom prst="rect">
            <a:avLst/>
          </a:prstGeom>
        </p:spPr>
        <p:txBody>
          <a:bodyPr lIns="0" tIns="0" rIns="0" bIns="0" rtlCol="0" anchor="t">
            <a:spAutoFit/>
          </a:bodyPr>
          <a:lstStyle/>
          <a:p>
            <a:pPr algn="ctr">
              <a:lnSpc>
                <a:spcPts val="11250"/>
              </a:lnSpc>
            </a:pPr>
            <a:r>
              <a:rPr lang="en-US" sz="15000">
                <a:solidFill>
                  <a:srgbClr val="2D1F13"/>
                </a:solidFill>
                <a:latin typeface="Lumios Brush"/>
              </a:rPr>
              <a:t>Power BI Project </a:t>
            </a:r>
          </a:p>
          <a:p>
            <a:pPr algn="ctr">
              <a:lnSpc>
                <a:spcPts val="11250"/>
              </a:lnSpc>
            </a:pPr>
            <a:r>
              <a:rPr lang="en-US" sz="15000">
                <a:solidFill>
                  <a:srgbClr val="2D1F13"/>
                </a:solidFill>
                <a:latin typeface="Lumios Brush"/>
              </a:rPr>
              <a:t>Presentation</a:t>
            </a:r>
          </a:p>
        </p:txBody>
      </p:sp>
      <p:sp>
        <p:nvSpPr>
          <p:cNvPr id="4" name="TextBox 4"/>
          <p:cNvSpPr txBox="1"/>
          <p:nvPr/>
        </p:nvSpPr>
        <p:spPr>
          <a:xfrm>
            <a:off x="3283182" y="6848992"/>
            <a:ext cx="11721636" cy="715645"/>
          </a:xfrm>
          <a:prstGeom prst="rect">
            <a:avLst/>
          </a:prstGeom>
        </p:spPr>
        <p:txBody>
          <a:bodyPr lIns="0" tIns="0" rIns="0" bIns="0" rtlCol="0" anchor="t">
            <a:spAutoFit/>
          </a:bodyPr>
          <a:lstStyle/>
          <a:p>
            <a:pPr algn="ctr">
              <a:lnSpc>
                <a:spcPts val="5300"/>
              </a:lnSpc>
            </a:pPr>
            <a:r>
              <a:rPr lang="en-US" sz="5300">
                <a:solidFill>
                  <a:srgbClr val="2D1F13"/>
                </a:solidFill>
                <a:latin typeface="Nefelibata Sans"/>
              </a:rPr>
              <a:t>Presented by Jeya Raman Sekar</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4018177" y="2876651"/>
            <a:ext cx="10251646" cy="3113032"/>
          </a:xfrm>
          <a:prstGeom prst="rect">
            <a:avLst/>
          </a:prstGeom>
        </p:spPr>
        <p:txBody>
          <a:bodyPr lIns="0" tIns="0" rIns="0" bIns="0" rtlCol="0" anchor="t">
            <a:spAutoFit/>
          </a:bodyPr>
          <a:lstStyle/>
          <a:p>
            <a:pPr algn="ctr">
              <a:lnSpc>
                <a:spcPts val="11250"/>
              </a:lnSpc>
            </a:pPr>
            <a:r>
              <a:rPr lang="en-US" sz="15000" dirty="0">
                <a:solidFill>
                  <a:srgbClr val="2D1F13"/>
                </a:solidFill>
                <a:latin typeface="Lumios Brush"/>
              </a:rPr>
              <a:t>Power BI Data </a:t>
            </a:r>
          </a:p>
          <a:p>
            <a:pPr algn="ctr">
              <a:lnSpc>
                <a:spcPts val="11250"/>
              </a:lnSpc>
            </a:pPr>
            <a:r>
              <a:rPr lang="en-US" sz="15000" dirty="0">
                <a:solidFill>
                  <a:srgbClr val="2D1F13"/>
                </a:solidFill>
                <a:latin typeface="Lumios Brush"/>
              </a:rPr>
              <a:t>Modeling</a:t>
            </a:r>
          </a:p>
        </p:txBody>
      </p:sp>
      <p:sp>
        <p:nvSpPr>
          <p:cNvPr id="4" name="TextBox 4"/>
          <p:cNvSpPr txBox="1"/>
          <p:nvPr/>
        </p:nvSpPr>
        <p:spPr>
          <a:xfrm>
            <a:off x="3283182" y="6848992"/>
            <a:ext cx="11721636" cy="679673"/>
          </a:xfrm>
          <a:prstGeom prst="rect">
            <a:avLst/>
          </a:prstGeom>
        </p:spPr>
        <p:txBody>
          <a:bodyPr lIns="0" tIns="0" rIns="0" bIns="0" rtlCol="0" anchor="t">
            <a:spAutoFit/>
          </a:bodyPr>
          <a:lstStyle/>
          <a:p>
            <a:pPr algn="ctr">
              <a:lnSpc>
                <a:spcPts val="5300"/>
              </a:lnSpc>
            </a:pPr>
            <a:r>
              <a:rPr lang="en-US" sz="5300" dirty="0">
                <a:solidFill>
                  <a:srgbClr val="2D1F13"/>
                </a:solidFill>
                <a:latin typeface="Nefelibata Sans"/>
              </a:rPr>
              <a:t>Data Relationship Building</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spTree>
    <p:extLst>
      <p:ext uri="{BB962C8B-B14F-4D97-AF65-F5344CB8AC3E}">
        <p14:creationId xmlns:p14="http://schemas.microsoft.com/office/powerpoint/2010/main" val="257522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5841" y="1209675"/>
            <a:ext cx="13207720" cy="1077218"/>
          </a:xfrm>
          <a:prstGeom prst="rect">
            <a:avLst/>
          </a:prstGeom>
        </p:spPr>
        <p:txBody>
          <a:bodyPr lIns="0" tIns="0" rIns="0" bIns="0" rtlCol="0" anchor="t">
            <a:spAutoFit/>
          </a:bodyPr>
          <a:lstStyle/>
          <a:p>
            <a:pPr marL="0" lvl="1" indent="0" algn="ctr">
              <a:lnSpc>
                <a:spcPts val="8402"/>
              </a:lnSpc>
              <a:spcBef>
                <a:spcPct val="0"/>
              </a:spcBef>
            </a:pPr>
            <a:r>
              <a:rPr lang="en-US" sz="8662" dirty="0">
                <a:solidFill>
                  <a:srgbClr val="000000"/>
                </a:solidFill>
                <a:latin typeface="DM Sans Bold"/>
              </a:rPr>
              <a:t>Data Modeling </a:t>
            </a:r>
          </a:p>
        </p:txBody>
      </p:sp>
      <p:sp>
        <p:nvSpPr>
          <p:cNvPr id="12" name="TextBox 12"/>
          <p:cNvSpPr txBox="1"/>
          <p:nvPr/>
        </p:nvSpPr>
        <p:spPr>
          <a:xfrm>
            <a:off x="493078" y="2143710"/>
            <a:ext cx="16617895" cy="6864059"/>
          </a:xfrm>
          <a:prstGeom prst="rect">
            <a:avLst/>
          </a:prstGeom>
        </p:spPr>
        <p:txBody>
          <a:bodyPr lIns="0" tIns="0" rIns="0" bIns="0" rtlCol="0" anchor="t">
            <a:spAutoFit/>
          </a:bodyPr>
          <a:lstStyle/>
          <a:p>
            <a:pPr algn="l">
              <a:lnSpc>
                <a:spcPts val="6003"/>
              </a:lnSpc>
            </a:pPr>
            <a:endParaRPr lang="en-US" sz="3799" dirty="0">
              <a:solidFill>
                <a:srgbClr val="000000"/>
              </a:solidFill>
              <a:latin typeface="Canva Sans"/>
            </a:endParaRPr>
          </a:p>
          <a:p>
            <a:pPr marL="820409" lvl="1" indent="-410205" algn="l">
              <a:lnSpc>
                <a:spcPts val="6003"/>
              </a:lnSpc>
              <a:buFont typeface="Arial"/>
              <a:buChar char="•"/>
            </a:pPr>
            <a:r>
              <a:rPr lang="en-US" sz="4000" dirty="0"/>
              <a:t>I began by downloading the CSV file from the provided link and converted it into an Excel format. Next, I uploaded the Excel file into Power BI. After loading the data, I performed data cleaning using the 'Transform Data' feature. Following that, I split the single sheet into four separate tables to better organize the data. Once the cleaning process and data organization were complete, I proceeded to create data models and defined relationships between the different datasets. Finally, I reviewed the writing for grammar and clarity in preparation for the presentation.</a:t>
            </a:r>
            <a:endParaRPr lang="en-US" sz="3799" dirty="0">
              <a:solidFill>
                <a:srgbClr val="000000"/>
              </a:solidFill>
              <a:latin typeface="Canva Sans"/>
            </a:endParaRPr>
          </a:p>
        </p:txBody>
      </p:sp>
    </p:spTree>
    <p:extLst>
      <p:ext uri="{BB962C8B-B14F-4D97-AF65-F5344CB8AC3E}">
        <p14:creationId xmlns:p14="http://schemas.microsoft.com/office/powerpoint/2010/main" val="1206168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2" y="1267367"/>
            <a:ext cx="11338572"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Data Modeling</a:t>
            </a:r>
          </a:p>
        </p:txBody>
      </p:sp>
      <p:pic>
        <p:nvPicPr>
          <p:cNvPr id="14" name="Picture 13">
            <a:extLst>
              <a:ext uri="{FF2B5EF4-FFF2-40B4-BE49-F238E27FC236}">
                <a16:creationId xmlns:a16="http://schemas.microsoft.com/office/drawing/2014/main" id="{F3333687-A38E-00C8-9AE8-256B634A868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2427" y="2720454"/>
            <a:ext cx="17621496" cy="5975953"/>
          </a:xfrm>
          <a:prstGeom prst="rect">
            <a:avLst/>
          </a:prstGeom>
        </p:spPr>
      </p:pic>
    </p:spTree>
    <p:extLst>
      <p:ext uri="{BB962C8B-B14F-4D97-AF65-F5344CB8AC3E}">
        <p14:creationId xmlns:p14="http://schemas.microsoft.com/office/powerpoint/2010/main" val="302938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4018177" y="2876651"/>
            <a:ext cx="10251646" cy="3113032"/>
          </a:xfrm>
          <a:prstGeom prst="rect">
            <a:avLst/>
          </a:prstGeom>
        </p:spPr>
        <p:txBody>
          <a:bodyPr lIns="0" tIns="0" rIns="0" bIns="0" rtlCol="0" anchor="t">
            <a:spAutoFit/>
          </a:bodyPr>
          <a:lstStyle/>
          <a:p>
            <a:pPr algn="ctr">
              <a:lnSpc>
                <a:spcPts val="11250"/>
              </a:lnSpc>
            </a:pPr>
            <a:r>
              <a:rPr lang="en-US" sz="15000" dirty="0">
                <a:solidFill>
                  <a:srgbClr val="2D1F13"/>
                </a:solidFill>
                <a:latin typeface="Lumios Brush"/>
              </a:rPr>
              <a:t>Power BI Data </a:t>
            </a:r>
          </a:p>
          <a:p>
            <a:pPr algn="ctr">
              <a:lnSpc>
                <a:spcPts val="11250"/>
              </a:lnSpc>
            </a:pPr>
            <a:r>
              <a:rPr lang="en-US" sz="15000" dirty="0">
                <a:solidFill>
                  <a:srgbClr val="2D1F13"/>
                </a:solidFill>
                <a:latin typeface="Lumios Brush"/>
              </a:rPr>
              <a:t>Visualization</a:t>
            </a:r>
          </a:p>
        </p:txBody>
      </p:sp>
      <p:sp>
        <p:nvSpPr>
          <p:cNvPr id="4" name="TextBox 4"/>
          <p:cNvSpPr txBox="1"/>
          <p:nvPr/>
        </p:nvSpPr>
        <p:spPr>
          <a:xfrm>
            <a:off x="3283182" y="6848992"/>
            <a:ext cx="11721636" cy="679673"/>
          </a:xfrm>
          <a:prstGeom prst="rect">
            <a:avLst/>
          </a:prstGeom>
        </p:spPr>
        <p:txBody>
          <a:bodyPr lIns="0" tIns="0" rIns="0" bIns="0" rtlCol="0" anchor="t">
            <a:spAutoFit/>
          </a:bodyPr>
          <a:lstStyle/>
          <a:p>
            <a:pPr algn="ctr">
              <a:lnSpc>
                <a:spcPts val="5300"/>
              </a:lnSpc>
            </a:pPr>
            <a:r>
              <a:rPr lang="en-US" sz="5300" dirty="0">
                <a:solidFill>
                  <a:srgbClr val="2D1F13"/>
                </a:solidFill>
                <a:latin typeface="Nefelibata Sans"/>
              </a:rPr>
              <a:t>Profit Prediction – Power Analysis</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spTree>
    <p:extLst>
      <p:ext uri="{BB962C8B-B14F-4D97-AF65-F5344CB8AC3E}">
        <p14:creationId xmlns:p14="http://schemas.microsoft.com/office/powerpoint/2010/main" val="3912782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600200" y="1267367"/>
            <a:ext cx="14401800" cy="1056636"/>
          </a:xfrm>
          <a:prstGeom prst="rect">
            <a:avLst/>
          </a:prstGeom>
        </p:spPr>
        <p:txBody>
          <a:bodyPr wrap="square" lIns="0" tIns="0" rIns="0" bIns="0" rtlCol="0" anchor="t">
            <a:spAutoFit/>
          </a:bodyPr>
          <a:lstStyle/>
          <a:p>
            <a:pPr marL="0" lvl="1" indent="0" algn="ctr">
              <a:lnSpc>
                <a:spcPts val="8730"/>
              </a:lnSpc>
              <a:spcBef>
                <a:spcPct val="0"/>
              </a:spcBef>
            </a:pPr>
            <a:r>
              <a:rPr lang="en-US" sz="6000" dirty="0">
                <a:solidFill>
                  <a:srgbClr val="000000"/>
                </a:solidFill>
                <a:latin typeface="DM Sans Bold"/>
              </a:rPr>
              <a:t>Profit Prediction – Power  Analysis</a:t>
            </a:r>
          </a:p>
        </p:txBody>
      </p:sp>
      <p:pic>
        <p:nvPicPr>
          <p:cNvPr id="14" name="Picture 13">
            <a:extLst>
              <a:ext uri="{FF2B5EF4-FFF2-40B4-BE49-F238E27FC236}">
                <a16:creationId xmlns:a16="http://schemas.microsoft.com/office/drawing/2014/main" id="{7FB230E8-BCA8-3951-66F7-DDC2125CE43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78094" y="2805448"/>
            <a:ext cx="12506233" cy="6623324"/>
          </a:xfrm>
          <a:prstGeom prst="rect">
            <a:avLst/>
          </a:prstGeom>
        </p:spPr>
      </p:pic>
    </p:spTree>
    <p:extLst>
      <p:ext uri="{BB962C8B-B14F-4D97-AF65-F5344CB8AC3E}">
        <p14:creationId xmlns:p14="http://schemas.microsoft.com/office/powerpoint/2010/main" val="1666657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2" y="1267367"/>
            <a:ext cx="11338572"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Line Chart Analysis</a:t>
            </a:r>
          </a:p>
        </p:txBody>
      </p:sp>
      <p:sp>
        <p:nvSpPr>
          <p:cNvPr id="12" name="TextBox 12"/>
          <p:cNvSpPr txBox="1"/>
          <p:nvPr/>
        </p:nvSpPr>
        <p:spPr>
          <a:xfrm>
            <a:off x="584824" y="2838492"/>
            <a:ext cx="16617895" cy="7164012"/>
          </a:xfrm>
          <a:prstGeom prst="rect">
            <a:avLst/>
          </a:prstGeom>
        </p:spPr>
        <p:txBody>
          <a:bodyPr lIns="0" tIns="0" rIns="0" bIns="0" rtlCol="0" anchor="t">
            <a:spAutoFit/>
          </a:bodyPr>
          <a:lstStyle/>
          <a:p>
            <a:pPr marL="863588" lvl="1" indent="-431794">
              <a:lnSpc>
                <a:spcPts val="6319"/>
              </a:lnSpc>
              <a:buFont typeface="Arial"/>
              <a:buChar char="•"/>
            </a:pPr>
            <a:r>
              <a:rPr lang="en-US" sz="3600" b="1" dirty="0"/>
              <a:t>Using Line Chart Analysis:</a:t>
            </a:r>
            <a:r>
              <a:rPr lang="en-US" sz="3600" dirty="0"/>
              <a:t> Predicted the profit for upcoming years using the forecast option.</a:t>
            </a:r>
            <a:r>
              <a:rPr lang="en-IN" sz="3600" b="1" dirty="0"/>
              <a:t> </a:t>
            </a:r>
          </a:p>
          <a:p>
            <a:pPr marL="863588" lvl="1" indent="-431794">
              <a:lnSpc>
                <a:spcPts val="6319"/>
              </a:lnSpc>
              <a:buFont typeface="Arial"/>
              <a:buChar char="•"/>
            </a:pPr>
            <a:r>
              <a:rPr lang="en-IN" sz="3600" b="1" dirty="0"/>
              <a:t> Historical Data:</a:t>
            </a:r>
            <a:r>
              <a:rPr lang="en-IN" sz="3600" dirty="0"/>
              <a:t> 2011-2014</a:t>
            </a:r>
            <a:endParaRPr lang="en-IN" sz="3600" b="1" dirty="0"/>
          </a:p>
          <a:p>
            <a:pPr marL="863588" lvl="1" indent="-431794">
              <a:lnSpc>
                <a:spcPts val="6319"/>
              </a:lnSpc>
              <a:buFont typeface="Arial"/>
              <a:buChar char="•"/>
            </a:pPr>
            <a:r>
              <a:rPr lang="en-IN" sz="3600" b="1" dirty="0"/>
              <a:t> Forecast Year:</a:t>
            </a:r>
            <a:r>
              <a:rPr lang="en-IN" sz="3600" dirty="0"/>
              <a:t> 2015</a:t>
            </a:r>
            <a:endParaRPr lang="en-IN" sz="3600" b="1" dirty="0"/>
          </a:p>
          <a:p>
            <a:pPr marL="863588" lvl="1" indent="-431794">
              <a:lnSpc>
                <a:spcPts val="6319"/>
              </a:lnSpc>
              <a:buFont typeface="Arial"/>
              <a:buChar char="•"/>
            </a:pPr>
            <a:r>
              <a:rPr lang="en-IN" sz="3600" b="1" dirty="0"/>
              <a:t> Predicted Profit:</a:t>
            </a:r>
            <a:r>
              <a:rPr lang="en-IN" sz="3600" dirty="0"/>
              <a:t> 10,653.70 (Forecast1 indicates the average expected profit)</a:t>
            </a:r>
            <a:endParaRPr lang="en-IN" sz="3600" b="1" dirty="0"/>
          </a:p>
          <a:p>
            <a:pPr marL="863588" lvl="1" indent="-431794">
              <a:lnSpc>
                <a:spcPts val="6319"/>
              </a:lnSpc>
              <a:buFont typeface="Arial"/>
              <a:buChar char="•"/>
            </a:pPr>
            <a:r>
              <a:rPr lang="en-IN" sz="3600" b="1" dirty="0"/>
              <a:t> Upper Bound:</a:t>
            </a:r>
            <a:r>
              <a:rPr lang="en-IN" sz="3600" dirty="0"/>
              <a:t> 14,114.82  (Maximum expected profit.)</a:t>
            </a:r>
            <a:endParaRPr lang="en-IN" sz="3600" b="1" dirty="0"/>
          </a:p>
          <a:p>
            <a:pPr marL="863588" lvl="1" indent="-431794">
              <a:lnSpc>
                <a:spcPts val="6319"/>
              </a:lnSpc>
              <a:buFont typeface="Arial"/>
              <a:buChar char="•"/>
            </a:pPr>
            <a:r>
              <a:rPr lang="en-US" sz="3600" dirty="0">
                <a:solidFill>
                  <a:srgbClr val="000000"/>
                </a:solidFill>
              </a:rPr>
              <a:t> </a:t>
            </a:r>
            <a:r>
              <a:rPr lang="en-IN" sz="3600" b="1" dirty="0"/>
              <a:t>Lower Bound:</a:t>
            </a:r>
            <a:r>
              <a:rPr lang="en-IN" sz="3600" dirty="0"/>
              <a:t> 7,192.58  (Minimum expected profit.)</a:t>
            </a:r>
          </a:p>
          <a:p>
            <a:pPr marL="863588" lvl="1" indent="-431794">
              <a:lnSpc>
                <a:spcPts val="6319"/>
              </a:lnSpc>
              <a:buFont typeface="Arial"/>
              <a:buChar char="•"/>
            </a:pPr>
            <a:r>
              <a:rPr lang="en-IN" sz="3600" dirty="0"/>
              <a:t> </a:t>
            </a:r>
            <a:r>
              <a:rPr lang="en-IN" sz="3600" b="1" dirty="0"/>
              <a:t>X-Axis:</a:t>
            </a:r>
            <a:r>
              <a:rPr lang="en-IN" sz="3600" dirty="0"/>
              <a:t> Year  </a:t>
            </a:r>
            <a:r>
              <a:rPr lang="en-IN" sz="3600" b="1" dirty="0"/>
              <a:t>Y-Axis:</a:t>
            </a:r>
            <a:r>
              <a:rPr lang="en-IN" sz="3600" dirty="0"/>
              <a:t> Profit</a:t>
            </a:r>
          </a:p>
          <a:p>
            <a:pPr marL="863588" lvl="1" indent="-431794">
              <a:lnSpc>
                <a:spcPts val="6319"/>
              </a:lnSpc>
              <a:buFont typeface="Arial"/>
              <a:buChar char="•"/>
            </a:pPr>
            <a:endParaRPr lang="en-US" sz="2800" b="1" dirty="0">
              <a:solidFill>
                <a:srgbClr val="000000"/>
              </a:solidFill>
            </a:endParaRPr>
          </a:p>
        </p:txBody>
      </p:sp>
    </p:spTree>
    <p:extLst>
      <p:ext uri="{BB962C8B-B14F-4D97-AF65-F5344CB8AC3E}">
        <p14:creationId xmlns:p14="http://schemas.microsoft.com/office/powerpoint/2010/main" val="340062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2" y="1267367"/>
            <a:ext cx="11338572"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Area Chart Analysis</a:t>
            </a:r>
          </a:p>
        </p:txBody>
      </p:sp>
      <p:pic>
        <p:nvPicPr>
          <p:cNvPr id="14" name="Picture 13">
            <a:extLst>
              <a:ext uri="{FF2B5EF4-FFF2-40B4-BE49-F238E27FC236}">
                <a16:creationId xmlns:a16="http://schemas.microsoft.com/office/drawing/2014/main" id="{3D4B1BB3-F08D-67E6-5ACD-55EEB15D0E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4792" y="2612739"/>
            <a:ext cx="8307805" cy="6230854"/>
          </a:xfrm>
          <a:prstGeom prst="rect">
            <a:avLst/>
          </a:prstGeom>
        </p:spPr>
      </p:pic>
      <p:pic>
        <p:nvPicPr>
          <p:cNvPr id="16" name="Picture 15">
            <a:extLst>
              <a:ext uri="{FF2B5EF4-FFF2-40B4-BE49-F238E27FC236}">
                <a16:creationId xmlns:a16="http://schemas.microsoft.com/office/drawing/2014/main" id="{7796656C-A240-FE7B-6F8A-F3C875C68A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09428" y="2716279"/>
            <a:ext cx="8404472" cy="6303354"/>
          </a:xfrm>
          <a:prstGeom prst="rect">
            <a:avLst/>
          </a:prstGeom>
        </p:spPr>
      </p:pic>
    </p:spTree>
    <p:extLst>
      <p:ext uri="{BB962C8B-B14F-4D97-AF65-F5344CB8AC3E}">
        <p14:creationId xmlns:p14="http://schemas.microsoft.com/office/powerpoint/2010/main" val="143811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2" y="1267367"/>
            <a:ext cx="11338572"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Area Chart Analysis</a:t>
            </a:r>
          </a:p>
        </p:txBody>
      </p:sp>
      <p:sp>
        <p:nvSpPr>
          <p:cNvPr id="12" name="TextBox 12"/>
          <p:cNvSpPr txBox="1"/>
          <p:nvPr/>
        </p:nvSpPr>
        <p:spPr>
          <a:xfrm>
            <a:off x="493079" y="2725820"/>
            <a:ext cx="17301843" cy="6383222"/>
          </a:xfrm>
          <a:prstGeom prst="rect">
            <a:avLst/>
          </a:prstGeom>
        </p:spPr>
        <p:txBody>
          <a:bodyPr wrap="square" lIns="0" tIns="0" rIns="0" bIns="0" rtlCol="0" anchor="t">
            <a:spAutoFit/>
          </a:bodyPr>
          <a:lstStyle/>
          <a:p>
            <a:pPr marL="863588" lvl="1" indent="-431794">
              <a:lnSpc>
                <a:spcPts val="6319"/>
              </a:lnSpc>
              <a:buFont typeface="Arial"/>
              <a:buChar char="•"/>
            </a:pPr>
            <a:r>
              <a:rPr lang="en-IN" sz="3600" b="1" dirty="0"/>
              <a:t>Area Chart Explanation </a:t>
            </a:r>
          </a:p>
          <a:p>
            <a:pPr marL="863588" lvl="1" indent="-431794">
              <a:lnSpc>
                <a:spcPts val="6319"/>
              </a:lnSpc>
              <a:buFont typeface="Arial"/>
              <a:buChar char="•"/>
            </a:pPr>
            <a:r>
              <a:rPr lang="en-US" sz="3600" dirty="0">
                <a:solidFill>
                  <a:srgbClr val="000000"/>
                </a:solidFill>
              </a:rPr>
              <a:t> </a:t>
            </a:r>
            <a:r>
              <a:rPr lang="en-IN" sz="3600" b="1" dirty="0"/>
              <a:t>Data Represented:</a:t>
            </a:r>
          </a:p>
          <a:p>
            <a:pPr marL="863588" lvl="1" indent="-431794">
              <a:lnSpc>
                <a:spcPts val="6319"/>
              </a:lnSpc>
              <a:buFont typeface="Arial"/>
              <a:buChar char="•"/>
            </a:pPr>
            <a:r>
              <a:rPr lang="en-IN" sz="3600" b="1" dirty="0"/>
              <a:t> </a:t>
            </a:r>
            <a:r>
              <a:rPr lang="en-US" sz="3600" b="1" dirty="0"/>
              <a:t>Sales Analysis:</a:t>
            </a:r>
            <a:r>
              <a:rPr lang="en-US" sz="3600" dirty="0"/>
              <a:t> Area chart displaying sales trends over time.</a:t>
            </a:r>
          </a:p>
          <a:p>
            <a:pPr marL="863588" lvl="1" indent="-431794">
              <a:lnSpc>
                <a:spcPts val="6319"/>
              </a:lnSpc>
              <a:buFont typeface="Arial"/>
              <a:buChar char="•"/>
            </a:pPr>
            <a:r>
              <a:rPr lang="en-IN" sz="3600" dirty="0">
                <a:solidFill>
                  <a:srgbClr val="000000"/>
                </a:solidFill>
              </a:rPr>
              <a:t> </a:t>
            </a:r>
            <a:r>
              <a:rPr lang="en-US" sz="3600" b="1" dirty="0"/>
              <a:t>Profit Analysis:</a:t>
            </a:r>
            <a:r>
              <a:rPr lang="en-US" sz="3600" dirty="0"/>
              <a:t> Area chart showing profit trends over time.</a:t>
            </a:r>
          </a:p>
          <a:p>
            <a:pPr marL="863588" lvl="1" indent="-431794" algn="l">
              <a:lnSpc>
                <a:spcPts val="6319"/>
              </a:lnSpc>
              <a:buFont typeface="Arial"/>
              <a:buChar char="•"/>
            </a:pPr>
            <a:r>
              <a:rPr lang="en-IN" sz="3600" b="1" dirty="0"/>
              <a:t>Key Insights:</a:t>
            </a:r>
          </a:p>
          <a:p>
            <a:pPr marL="863588" lvl="1" indent="-431794" algn="l">
              <a:lnSpc>
                <a:spcPts val="6319"/>
              </a:lnSpc>
              <a:buFont typeface="Arial"/>
              <a:buChar char="•"/>
            </a:pPr>
            <a:r>
              <a:rPr lang="en-US" sz="3600" dirty="0"/>
              <a:t>Helps in identifying the growth trends in sales and profit. </a:t>
            </a:r>
          </a:p>
          <a:p>
            <a:pPr marL="863588" lvl="1" indent="-431794" algn="l">
              <a:lnSpc>
                <a:spcPts val="6319"/>
              </a:lnSpc>
              <a:buFont typeface="Arial"/>
              <a:buChar char="•"/>
            </a:pPr>
            <a:r>
              <a:rPr lang="en-US" sz="3600" b="1" dirty="0">
                <a:solidFill>
                  <a:srgbClr val="000000"/>
                </a:solidFill>
              </a:rPr>
              <a:t> </a:t>
            </a:r>
            <a:r>
              <a:rPr lang="en-US" sz="3600" dirty="0"/>
              <a:t>Visualizes the relationship between sales and profit, highlighting periods of significant growth or decline</a:t>
            </a:r>
            <a:r>
              <a:rPr lang="en-US" sz="2800" dirty="0"/>
              <a:t>.</a:t>
            </a:r>
            <a:endParaRPr lang="en-US" sz="2800" b="1" dirty="0">
              <a:solidFill>
                <a:srgbClr val="000000"/>
              </a:solidFill>
            </a:endParaRPr>
          </a:p>
        </p:txBody>
      </p:sp>
    </p:spTree>
    <p:extLst>
      <p:ext uri="{BB962C8B-B14F-4D97-AF65-F5344CB8AC3E}">
        <p14:creationId xmlns:p14="http://schemas.microsoft.com/office/powerpoint/2010/main" val="1463480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9"/>
            <a:stretch>
              <a:fillRect/>
            </a:stretch>
          </a:blipFill>
        </p:spPr>
      </p:sp>
      <p:sp>
        <p:nvSpPr>
          <p:cNvPr id="11" name="TextBox 11"/>
          <p:cNvSpPr txBox="1"/>
          <p:nvPr/>
        </p:nvSpPr>
        <p:spPr>
          <a:xfrm>
            <a:off x="2932282" y="1267367"/>
            <a:ext cx="11338572"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Dashboard Analysis</a:t>
            </a:r>
          </a:p>
        </p:txBody>
      </p:sp>
      <p:pic>
        <p:nvPicPr>
          <p:cNvPr id="14" name="Picture 13">
            <a:extLst>
              <a:ext uri="{FF2B5EF4-FFF2-40B4-BE49-F238E27FC236}">
                <a16:creationId xmlns:a16="http://schemas.microsoft.com/office/drawing/2014/main" id="{E259805F-F914-EC4E-D894-F5C3572272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171" y="2818112"/>
            <a:ext cx="16100708" cy="6880674"/>
          </a:xfrm>
          <a:prstGeom prst="rect">
            <a:avLst/>
          </a:prstGeom>
        </p:spPr>
      </p:pic>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Tree>
    <p:extLst>
      <p:ext uri="{BB962C8B-B14F-4D97-AF65-F5344CB8AC3E}">
        <p14:creationId xmlns:p14="http://schemas.microsoft.com/office/powerpoint/2010/main" val="292563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2" y="1267367"/>
            <a:ext cx="11338572"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Dashboard Analysis</a:t>
            </a:r>
          </a:p>
        </p:txBody>
      </p:sp>
      <p:sp>
        <p:nvSpPr>
          <p:cNvPr id="12" name="TextBox 12"/>
          <p:cNvSpPr txBox="1"/>
          <p:nvPr/>
        </p:nvSpPr>
        <p:spPr>
          <a:xfrm>
            <a:off x="739491" y="2296739"/>
            <a:ext cx="16617895" cy="7164012"/>
          </a:xfrm>
          <a:prstGeom prst="rect">
            <a:avLst/>
          </a:prstGeom>
        </p:spPr>
        <p:txBody>
          <a:bodyPr lIns="0" tIns="0" rIns="0" bIns="0" rtlCol="0" anchor="t">
            <a:spAutoFit/>
          </a:bodyPr>
          <a:lstStyle/>
          <a:p>
            <a:pPr marL="863588" lvl="1" indent="-431794">
              <a:lnSpc>
                <a:spcPts val="6319"/>
              </a:lnSpc>
              <a:buFont typeface="Arial"/>
              <a:buChar char="•"/>
            </a:pPr>
            <a:r>
              <a:rPr lang="en-IN" sz="2800" b="1" dirty="0"/>
              <a:t>Dashboard Overview</a:t>
            </a:r>
          </a:p>
          <a:p>
            <a:pPr marL="863588" lvl="1" indent="-431794">
              <a:lnSpc>
                <a:spcPts val="6319"/>
              </a:lnSpc>
              <a:buFont typeface="Arial"/>
              <a:buChar char="•"/>
            </a:pPr>
            <a:r>
              <a:rPr lang="en-US" sz="2800" dirty="0">
                <a:solidFill>
                  <a:srgbClr val="000000"/>
                </a:solidFill>
              </a:rPr>
              <a:t> </a:t>
            </a:r>
            <a:r>
              <a:rPr lang="en-IN" sz="2800" b="1" dirty="0"/>
              <a:t>Components:</a:t>
            </a:r>
          </a:p>
          <a:p>
            <a:pPr marL="863588" lvl="1" indent="-431794">
              <a:lnSpc>
                <a:spcPts val="6319"/>
              </a:lnSpc>
              <a:buFont typeface="Arial"/>
              <a:buChar char="•"/>
            </a:pPr>
            <a:r>
              <a:rPr lang="en-IN" sz="2800" b="1" dirty="0"/>
              <a:t> </a:t>
            </a:r>
            <a:r>
              <a:rPr lang="en-US" sz="2800" b="1" dirty="0"/>
              <a:t>Sales Analysis:</a:t>
            </a:r>
            <a:r>
              <a:rPr lang="en-US" sz="2800" dirty="0"/>
              <a:t> Area chart displaying sales trends over time.</a:t>
            </a:r>
          </a:p>
          <a:p>
            <a:pPr marL="863588" lvl="1" indent="-431794">
              <a:lnSpc>
                <a:spcPts val="6319"/>
              </a:lnSpc>
              <a:buFont typeface="Arial"/>
              <a:buChar char="•"/>
            </a:pPr>
            <a:r>
              <a:rPr lang="en-IN" sz="2800" dirty="0">
                <a:solidFill>
                  <a:srgbClr val="000000"/>
                </a:solidFill>
              </a:rPr>
              <a:t> </a:t>
            </a:r>
            <a:r>
              <a:rPr lang="en-US" sz="2800" b="1" dirty="0"/>
              <a:t>Profit Analysis:</a:t>
            </a:r>
            <a:r>
              <a:rPr lang="en-US" sz="2800" dirty="0"/>
              <a:t> Area chart showing profit trends over time.</a:t>
            </a:r>
          </a:p>
          <a:p>
            <a:pPr marL="863588" lvl="1" indent="-431794">
              <a:lnSpc>
                <a:spcPts val="6319"/>
              </a:lnSpc>
              <a:buFont typeface="Arial"/>
              <a:buChar char="•"/>
            </a:pPr>
            <a:r>
              <a:rPr lang="en-US" sz="2800" b="1" dirty="0"/>
              <a:t>Combined Analysis:</a:t>
            </a:r>
            <a:r>
              <a:rPr lang="en-US" sz="2800" dirty="0"/>
              <a:t> Dashboard integrating both sales and profit data for a comprehensive view.</a:t>
            </a:r>
          </a:p>
          <a:p>
            <a:pPr marL="863588" lvl="1" indent="-431794" algn="l">
              <a:lnSpc>
                <a:spcPts val="6319"/>
              </a:lnSpc>
              <a:buFont typeface="Arial"/>
              <a:buChar char="•"/>
            </a:pPr>
            <a:r>
              <a:rPr lang="en-IN" sz="2800" b="1" dirty="0"/>
              <a:t>Key Insights:</a:t>
            </a:r>
          </a:p>
          <a:p>
            <a:pPr marL="863588" lvl="1" indent="-431794" algn="l">
              <a:lnSpc>
                <a:spcPts val="6319"/>
              </a:lnSpc>
              <a:buFont typeface="Arial"/>
              <a:buChar char="•"/>
            </a:pPr>
            <a:r>
              <a:rPr lang="en-IN" sz="2800" b="1" dirty="0">
                <a:solidFill>
                  <a:srgbClr val="000000"/>
                </a:solidFill>
              </a:rPr>
              <a:t> </a:t>
            </a:r>
            <a:r>
              <a:rPr lang="en-US" sz="2800" dirty="0"/>
              <a:t>Identifies peak sales and profit periods.</a:t>
            </a:r>
          </a:p>
          <a:p>
            <a:pPr marL="863588" lvl="1" indent="-431794" algn="l">
              <a:lnSpc>
                <a:spcPts val="6319"/>
              </a:lnSpc>
              <a:buFont typeface="Arial"/>
              <a:buChar char="•"/>
            </a:pPr>
            <a:r>
              <a:rPr lang="en-US" sz="2800" dirty="0"/>
              <a:t>Highlights the correlation between sales and profit growth.</a:t>
            </a:r>
          </a:p>
          <a:p>
            <a:pPr marL="863588" lvl="1" indent="-431794" algn="l">
              <a:lnSpc>
                <a:spcPts val="6319"/>
              </a:lnSpc>
              <a:buFont typeface="Arial"/>
              <a:buChar char="•"/>
            </a:pPr>
            <a:r>
              <a:rPr lang="en-US" sz="2800" dirty="0"/>
              <a:t>Aids in strategic planning and decision-making based on historical data trends.</a:t>
            </a:r>
            <a:endParaRPr lang="en-US" sz="2800" b="1" dirty="0">
              <a:solidFill>
                <a:srgbClr val="000000"/>
              </a:solidFill>
            </a:endParaRPr>
          </a:p>
        </p:txBody>
      </p:sp>
    </p:spTree>
    <p:extLst>
      <p:ext uri="{BB962C8B-B14F-4D97-AF65-F5344CB8AC3E}">
        <p14:creationId xmlns:p14="http://schemas.microsoft.com/office/powerpoint/2010/main" val="55156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sp>
      <p:sp>
        <p:nvSpPr>
          <p:cNvPr id="3" name="TextBox 3"/>
          <p:cNvSpPr txBox="1"/>
          <p:nvPr/>
        </p:nvSpPr>
        <p:spPr>
          <a:xfrm>
            <a:off x="4018177" y="2876651"/>
            <a:ext cx="10251646" cy="4505325"/>
          </a:xfrm>
          <a:prstGeom prst="rect">
            <a:avLst/>
          </a:prstGeom>
        </p:spPr>
        <p:txBody>
          <a:bodyPr lIns="0" tIns="0" rIns="0" bIns="0" rtlCol="0" anchor="t">
            <a:spAutoFit/>
          </a:bodyPr>
          <a:lstStyle/>
          <a:p>
            <a:pPr algn="ctr">
              <a:lnSpc>
                <a:spcPts val="11250"/>
              </a:lnSpc>
            </a:pPr>
            <a:r>
              <a:rPr lang="en-US" sz="15000">
                <a:solidFill>
                  <a:srgbClr val="2D1F13"/>
                </a:solidFill>
                <a:latin typeface="Lumios Brush"/>
              </a:rPr>
              <a:t>Power BI Project </a:t>
            </a:r>
          </a:p>
          <a:p>
            <a:pPr algn="ctr">
              <a:lnSpc>
                <a:spcPts val="11250"/>
              </a:lnSpc>
            </a:pPr>
            <a:r>
              <a:rPr lang="en-US" sz="15000">
                <a:solidFill>
                  <a:srgbClr val="2D1F13"/>
                </a:solidFill>
                <a:latin typeface="Lumios Brush"/>
              </a:rPr>
              <a:t>Presentation</a:t>
            </a:r>
          </a:p>
        </p:txBody>
      </p:sp>
      <p:sp>
        <p:nvSpPr>
          <p:cNvPr id="4" name="TextBox 4"/>
          <p:cNvSpPr txBox="1"/>
          <p:nvPr/>
        </p:nvSpPr>
        <p:spPr>
          <a:xfrm>
            <a:off x="3103777" y="6194213"/>
            <a:ext cx="11721636" cy="679673"/>
          </a:xfrm>
          <a:prstGeom prst="rect">
            <a:avLst/>
          </a:prstGeom>
        </p:spPr>
        <p:txBody>
          <a:bodyPr lIns="0" tIns="0" rIns="0" bIns="0" rtlCol="0" anchor="t">
            <a:spAutoFit/>
          </a:bodyPr>
          <a:lstStyle/>
          <a:p>
            <a:pPr algn="ctr">
              <a:lnSpc>
                <a:spcPts val="5300"/>
              </a:lnSpc>
            </a:pPr>
            <a:r>
              <a:rPr lang="en-US" sz="5300" dirty="0">
                <a:solidFill>
                  <a:srgbClr val="2D1F13"/>
                </a:solidFill>
                <a:latin typeface="Nefelibata Sans"/>
              </a:rPr>
              <a:t>Walmart Store </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pic>
        <p:nvPicPr>
          <p:cNvPr id="8" name="Picture 7">
            <a:extLst>
              <a:ext uri="{FF2B5EF4-FFF2-40B4-BE49-F238E27FC236}">
                <a16:creationId xmlns:a16="http://schemas.microsoft.com/office/drawing/2014/main" id="{94A27183-60C1-AB8A-0934-EAB2A7DD3F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1695" y="6659772"/>
            <a:ext cx="3505200" cy="3505200"/>
          </a:xfrm>
          <a:prstGeom prst="rect">
            <a:avLst/>
          </a:prstGeom>
        </p:spPr>
      </p:pic>
    </p:spTree>
    <p:extLst>
      <p:ext uri="{BB962C8B-B14F-4D97-AF65-F5344CB8AC3E}">
        <p14:creationId xmlns:p14="http://schemas.microsoft.com/office/powerpoint/2010/main" val="324019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4018177" y="2876651"/>
            <a:ext cx="10251646" cy="3113032"/>
          </a:xfrm>
          <a:prstGeom prst="rect">
            <a:avLst/>
          </a:prstGeom>
        </p:spPr>
        <p:txBody>
          <a:bodyPr lIns="0" tIns="0" rIns="0" bIns="0" rtlCol="0" anchor="t">
            <a:spAutoFit/>
          </a:bodyPr>
          <a:lstStyle/>
          <a:p>
            <a:pPr algn="ctr">
              <a:lnSpc>
                <a:spcPts val="11250"/>
              </a:lnSpc>
            </a:pPr>
            <a:r>
              <a:rPr lang="en-US" sz="15000" dirty="0">
                <a:solidFill>
                  <a:srgbClr val="2D1F13"/>
                </a:solidFill>
                <a:latin typeface="Lumios Brush"/>
              </a:rPr>
              <a:t>Power BI Data </a:t>
            </a:r>
          </a:p>
          <a:p>
            <a:pPr algn="ctr">
              <a:lnSpc>
                <a:spcPts val="11250"/>
              </a:lnSpc>
            </a:pPr>
            <a:r>
              <a:rPr lang="en-US" sz="15000" dirty="0">
                <a:solidFill>
                  <a:srgbClr val="2D1F13"/>
                </a:solidFill>
                <a:latin typeface="Lumios Brush"/>
              </a:rPr>
              <a:t>Visualization</a:t>
            </a:r>
          </a:p>
        </p:txBody>
      </p:sp>
      <p:sp>
        <p:nvSpPr>
          <p:cNvPr id="4" name="TextBox 4"/>
          <p:cNvSpPr txBox="1"/>
          <p:nvPr/>
        </p:nvSpPr>
        <p:spPr>
          <a:xfrm>
            <a:off x="3283182" y="6848992"/>
            <a:ext cx="11721636" cy="679673"/>
          </a:xfrm>
          <a:prstGeom prst="rect">
            <a:avLst/>
          </a:prstGeom>
        </p:spPr>
        <p:txBody>
          <a:bodyPr lIns="0" tIns="0" rIns="0" bIns="0" rtlCol="0" anchor="t">
            <a:spAutoFit/>
          </a:bodyPr>
          <a:lstStyle/>
          <a:p>
            <a:pPr algn="ctr">
              <a:lnSpc>
                <a:spcPts val="5300"/>
              </a:lnSpc>
            </a:pPr>
            <a:r>
              <a:rPr lang="en-US" sz="5300" dirty="0">
                <a:solidFill>
                  <a:srgbClr val="2D1F13"/>
                </a:solidFill>
                <a:latin typeface="Nefelibata Sans"/>
              </a:rPr>
              <a:t>Pareto Chart Analysis</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spTree>
    <p:extLst>
      <p:ext uri="{BB962C8B-B14F-4D97-AF65-F5344CB8AC3E}">
        <p14:creationId xmlns:p14="http://schemas.microsoft.com/office/powerpoint/2010/main" val="2408757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1" y="1267367"/>
            <a:ext cx="12508587"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Pareto Chart Analysis</a:t>
            </a:r>
          </a:p>
        </p:txBody>
      </p:sp>
      <p:pic>
        <p:nvPicPr>
          <p:cNvPr id="17" name="Picture 16">
            <a:extLst>
              <a:ext uri="{FF2B5EF4-FFF2-40B4-BE49-F238E27FC236}">
                <a16:creationId xmlns:a16="http://schemas.microsoft.com/office/drawing/2014/main" id="{0994602B-0729-91E4-E646-F34CD5D2F63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28800" y="3090345"/>
            <a:ext cx="8949270" cy="5929288"/>
          </a:xfrm>
          <a:prstGeom prst="rect">
            <a:avLst/>
          </a:prstGeom>
        </p:spPr>
      </p:pic>
      <p:pic>
        <p:nvPicPr>
          <p:cNvPr id="19" name="Picture 18">
            <a:extLst>
              <a:ext uri="{FF2B5EF4-FFF2-40B4-BE49-F238E27FC236}">
                <a16:creationId xmlns:a16="http://schemas.microsoft.com/office/drawing/2014/main" id="{FF072F91-FB87-B44D-B589-A499B18546E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170405" y="3328521"/>
            <a:ext cx="4200897" cy="560249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1" y="1267367"/>
            <a:ext cx="12508587"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Pareto Chart Analysis</a:t>
            </a:r>
          </a:p>
        </p:txBody>
      </p:sp>
      <p:pic>
        <p:nvPicPr>
          <p:cNvPr id="13" name="Picture 12">
            <a:extLst>
              <a:ext uri="{FF2B5EF4-FFF2-40B4-BE49-F238E27FC236}">
                <a16:creationId xmlns:a16="http://schemas.microsoft.com/office/drawing/2014/main" id="{A1A33B6F-D074-DC93-61AF-2AF67DF36F0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96112" y="3868657"/>
            <a:ext cx="7007611" cy="3947950"/>
          </a:xfrm>
          <a:prstGeom prst="rect">
            <a:avLst/>
          </a:prstGeom>
        </p:spPr>
      </p:pic>
      <p:sp>
        <p:nvSpPr>
          <p:cNvPr id="15" name="Rectangle: Rounded Corners 14">
            <a:extLst>
              <a:ext uri="{FF2B5EF4-FFF2-40B4-BE49-F238E27FC236}">
                <a16:creationId xmlns:a16="http://schemas.microsoft.com/office/drawing/2014/main" id="{1BB0D180-B11D-6EED-88E2-0D9817790474}"/>
              </a:ext>
            </a:extLst>
          </p:cNvPr>
          <p:cNvSpPr/>
          <p:nvPr/>
        </p:nvSpPr>
        <p:spPr>
          <a:xfrm>
            <a:off x="1151101" y="3659296"/>
            <a:ext cx="7467600" cy="4482834"/>
          </a:xfrm>
          <a:prstGeom prst="roundRect">
            <a:avLst>
              <a:gd name="adj" fmla="val 0"/>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8" name="Picture 17">
            <a:extLst>
              <a:ext uri="{FF2B5EF4-FFF2-40B4-BE49-F238E27FC236}">
                <a16:creationId xmlns:a16="http://schemas.microsoft.com/office/drawing/2014/main" id="{8E83BEA7-3252-F567-A0F1-F201F16D007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01193" y="3945920"/>
            <a:ext cx="7163038" cy="4006147"/>
          </a:xfrm>
          <a:prstGeom prst="rect">
            <a:avLst/>
          </a:prstGeom>
        </p:spPr>
      </p:pic>
      <p:sp>
        <p:nvSpPr>
          <p:cNvPr id="20" name="Rectangle: Rounded Corners 19">
            <a:extLst>
              <a:ext uri="{FF2B5EF4-FFF2-40B4-BE49-F238E27FC236}">
                <a16:creationId xmlns:a16="http://schemas.microsoft.com/office/drawing/2014/main" id="{C65B7C44-BFE3-D443-AFDA-402A91C96A7A}"/>
              </a:ext>
            </a:extLst>
          </p:cNvPr>
          <p:cNvSpPr/>
          <p:nvPr/>
        </p:nvSpPr>
        <p:spPr>
          <a:xfrm>
            <a:off x="10248912" y="3773820"/>
            <a:ext cx="7467600" cy="4482834"/>
          </a:xfrm>
          <a:prstGeom prst="roundRect">
            <a:avLst>
              <a:gd name="adj" fmla="val 0"/>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3207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1" y="1267367"/>
            <a:ext cx="12508587"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Pareto Chart Analysis</a:t>
            </a:r>
          </a:p>
        </p:txBody>
      </p:sp>
      <p:sp>
        <p:nvSpPr>
          <p:cNvPr id="15" name="Rectangle: Rounded Corners 14">
            <a:extLst>
              <a:ext uri="{FF2B5EF4-FFF2-40B4-BE49-F238E27FC236}">
                <a16:creationId xmlns:a16="http://schemas.microsoft.com/office/drawing/2014/main" id="{1BB0D180-B11D-6EED-88E2-0D9817790474}"/>
              </a:ext>
            </a:extLst>
          </p:cNvPr>
          <p:cNvSpPr/>
          <p:nvPr/>
        </p:nvSpPr>
        <p:spPr>
          <a:xfrm>
            <a:off x="1151101" y="3659296"/>
            <a:ext cx="7467600" cy="4482834"/>
          </a:xfrm>
          <a:prstGeom prst="roundRect">
            <a:avLst>
              <a:gd name="adj" fmla="val 0"/>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C65B7C44-BFE3-D443-AFDA-402A91C96A7A}"/>
              </a:ext>
            </a:extLst>
          </p:cNvPr>
          <p:cNvSpPr/>
          <p:nvPr/>
        </p:nvSpPr>
        <p:spPr>
          <a:xfrm>
            <a:off x="10248912" y="3773820"/>
            <a:ext cx="7467600" cy="4482834"/>
          </a:xfrm>
          <a:prstGeom prst="roundRect">
            <a:avLst>
              <a:gd name="adj" fmla="val 0"/>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4" name="Picture 13">
            <a:extLst>
              <a:ext uri="{FF2B5EF4-FFF2-40B4-BE49-F238E27FC236}">
                <a16:creationId xmlns:a16="http://schemas.microsoft.com/office/drawing/2014/main" id="{9F95B24B-ADB3-CBBD-2E90-C1DB4129059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15788" y="3924301"/>
            <a:ext cx="7266194" cy="3976174"/>
          </a:xfrm>
          <a:prstGeom prst="rect">
            <a:avLst/>
          </a:prstGeom>
        </p:spPr>
      </p:pic>
      <p:pic>
        <p:nvPicPr>
          <p:cNvPr id="17" name="Picture 16">
            <a:extLst>
              <a:ext uri="{FF2B5EF4-FFF2-40B4-BE49-F238E27FC236}">
                <a16:creationId xmlns:a16="http://schemas.microsoft.com/office/drawing/2014/main" id="{0C74C8E1-EA82-9C70-DEAB-E02D6332AB7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47686" y="4099019"/>
            <a:ext cx="7070052" cy="4019196"/>
          </a:xfrm>
          <a:prstGeom prst="rect">
            <a:avLst/>
          </a:prstGeom>
        </p:spPr>
      </p:pic>
    </p:spTree>
    <p:extLst>
      <p:ext uri="{BB962C8B-B14F-4D97-AF65-F5344CB8AC3E}">
        <p14:creationId xmlns:p14="http://schemas.microsoft.com/office/powerpoint/2010/main" val="2163082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2" y="1267367"/>
            <a:ext cx="1284111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Pareto  Chart Analysis</a:t>
            </a:r>
          </a:p>
        </p:txBody>
      </p:sp>
      <p:sp>
        <p:nvSpPr>
          <p:cNvPr id="12" name="TextBox 12"/>
          <p:cNvSpPr txBox="1"/>
          <p:nvPr/>
        </p:nvSpPr>
        <p:spPr>
          <a:xfrm>
            <a:off x="685800" y="2467259"/>
            <a:ext cx="16617895" cy="8009565"/>
          </a:xfrm>
          <a:prstGeom prst="rect">
            <a:avLst/>
          </a:prstGeom>
        </p:spPr>
        <p:txBody>
          <a:bodyPr lIns="0" tIns="0" rIns="0" bIns="0" rtlCol="0" anchor="t">
            <a:spAutoFit/>
          </a:bodyPr>
          <a:lstStyle/>
          <a:p>
            <a:pPr marL="863588" lvl="1" indent="-431794">
              <a:lnSpc>
                <a:spcPts val="6319"/>
              </a:lnSpc>
              <a:buFont typeface="Arial"/>
              <a:buChar char="•"/>
            </a:pPr>
            <a:r>
              <a:rPr lang="en-US" sz="4000" dirty="0"/>
              <a:t>The Pareto Chart in Power BI identifies the most significant factors affecting sales and profit, following the 80/20 rule, where 80% of effects come from 20% of causes. </a:t>
            </a:r>
          </a:p>
          <a:p>
            <a:pPr marL="863588" lvl="1" indent="-431794">
              <a:lnSpc>
                <a:spcPts val="6319"/>
              </a:lnSpc>
              <a:buFont typeface="Arial"/>
              <a:buChar char="•"/>
            </a:pPr>
            <a:r>
              <a:rPr lang="en-US" sz="3999" dirty="0">
                <a:solidFill>
                  <a:srgbClr val="000000"/>
                </a:solidFill>
                <a:latin typeface="Canva Sans"/>
              </a:rPr>
              <a:t> </a:t>
            </a:r>
            <a:r>
              <a:rPr lang="en-US" sz="4000" dirty="0"/>
              <a:t>I created a Pareto Chart by calculating new measures like cumulative sales and cumulative sales percentage. Initially, I selected the clustered column chart with the following settings:</a:t>
            </a:r>
          </a:p>
          <a:p>
            <a:pPr marL="863588" lvl="1" indent="-431794">
              <a:lnSpc>
                <a:spcPts val="6319"/>
              </a:lnSpc>
              <a:buFont typeface="Arial"/>
              <a:buChar char="•"/>
            </a:pPr>
            <a:r>
              <a:rPr lang="en-US" sz="4000" b="1" dirty="0"/>
              <a:t> </a:t>
            </a:r>
            <a:r>
              <a:rPr lang="en-IN" sz="4000" b="1" dirty="0"/>
              <a:t>X-Axis:</a:t>
            </a:r>
            <a:r>
              <a:rPr lang="en-IN" sz="4000" dirty="0"/>
              <a:t> Customer ID</a:t>
            </a:r>
            <a:endParaRPr lang="en-US" sz="4000" b="1" dirty="0"/>
          </a:p>
          <a:p>
            <a:pPr marL="863588" lvl="1" indent="-431794">
              <a:lnSpc>
                <a:spcPts val="6319"/>
              </a:lnSpc>
              <a:buFont typeface="Arial"/>
              <a:buChar char="•"/>
            </a:pPr>
            <a:r>
              <a:rPr lang="en-IN" sz="4000" b="1" dirty="0"/>
              <a:t> Y-Axis:</a:t>
            </a:r>
            <a:r>
              <a:rPr lang="en-IN" sz="4000" dirty="0"/>
              <a:t> Total Sales</a:t>
            </a:r>
            <a:r>
              <a:rPr lang="en-US" sz="4000" dirty="0"/>
              <a:t>.</a:t>
            </a:r>
            <a:endParaRPr lang="en-IN" sz="4000" b="1" dirty="0"/>
          </a:p>
          <a:p>
            <a:pPr marL="863588" lvl="1" indent="-431794" algn="l">
              <a:lnSpc>
                <a:spcPts val="6319"/>
              </a:lnSpc>
              <a:buFont typeface="Arial"/>
              <a:buChar char="•"/>
            </a:pPr>
            <a:r>
              <a:rPr lang="en-IN" sz="4000" b="1" dirty="0"/>
              <a:t>Secondary Y-Axis:</a:t>
            </a:r>
            <a:r>
              <a:rPr lang="en-IN" sz="4000" dirty="0"/>
              <a:t> Cumulative Sales Percentage </a:t>
            </a:r>
          </a:p>
          <a:p>
            <a:pPr marL="431794" lvl="1" algn="l">
              <a:lnSpc>
                <a:spcPts val="6319"/>
              </a:lnSpc>
            </a:pPr>
            <a:endParaRPr lang="en-US" sz="3999" b="1" dirty="0">
              <a:solidFill>
                <a:srgbClr val="000000"/>
              </a:solidFill>
              <a:latin typeface="Canva Sans"/>
            </a:endParaRPr>
          </a:p>
        </p:txBody>
      </p:sp>
    </p:spTree>
    <p:extLst>
      <p:ext uri="{BB962C8B-B14F-4D97-AF65-F5344CB8AC3E}">
        <p14:creationId xmlns:p14="http://schemas.microsoft.com/office/powerpoint/2010/main" val="1507636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2" y="1267367"/>
            <a:ext cx="1284111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Pareto  Chart Analysis</a:t>
            </a:r>
          </a:p>
        </p:txBody>
      </p:sp>
      <p:sp>
        <p:nvSpPr>
          <p:cNvPr id="12" name="TextBox 12"/>
          <p:cNvSpPr txBox="1"/>
          <p:nvPr/>
        </p:nvSpPr>
        <p:spPr>
          <a:xfrm>
            <a:off x="556555" y="2832827"/>
            <a:ext cx="16617895" cy="3164456"/>
          </a:xfrm>
          <a:prstGeom prst="rect">
            <a:avLst/>
          </a:prstGeom>
        </p:spPr>
        <p:txBody>
          <a:bodyPr lIns="0" tIns="0" rIns="0" bIns="0" rtlCol="0" anchor="t">
            <a:spAutoFit/>
          </a:bodyPr>
          <a:lstStyle/>
          <a:p>
            <a:pPr marL="1003294" lvl="1" indent="-571500" algn="l">
              <a:lnSpc>
                <a:spcPts val="6319"/>
              </a:lnSpc>
              <a:buFont typeface="Arial" panose="020B0604020202020204" pitchFamily="34" charset="0"/>
              <a:buChar char="•"/>
            </a:pPr>
            <a:r>
              <a:rPr lang="en-US" sz="4000" dirty="0"/>
              <a:t> After generating the report, I sorted the data in descending order by total sales. This visualization helps to identify the top customers contributing to the majority of sales, adhering to the 80/20 rule and provides a strategic focus for maximizing returns and optimizing resource allocation.</a:t>
            </a:r>
            <a:endParaRPr lang="en-US" sz="3999" b="1" dirty="0">
              <a:solidFill>
                <a:srgbClr val="000000"/>
              </a:solidFill>
              <a:latin typeface="Canva Sans"/>
            </a:endParaRPr>
          </a:p>
        </p:txBody>
      </p:sp>
    </p:spTree>
    <p:extLst>
      <p:ext uri="{BB962C8B-B14F-4D97-AF65-F5344CB8AC3E}">
        <p14:creationId xmlns:p14="http://schemas.microsoft.com/office/powerpoint/2010/main" val="3406386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4018177" y="2876651"/>
            <a:ext cx="10251646" cy="3113032"/>
          </a:xfrm>
          <a:prstGeom prst="rect">
            <a:avLst/>
          </a:prstGeom>
        </p:spPr>
        <p:txBody>
          <a:bodyPr lIns="0" tIns="0" rIns="0" bIns="0" rtlCol="0" anchor="t">
            <a:spAutoFit/>
          </a:bodyPr>
          <a:lstStyle/>
          <a:p>
            <a:pPr algn="ctr">
              <a:lnSpc>
                <a:spcPts val="11250"/>
              </a:lnSpc>
            </a:pPr>
            <a:r>
              <a:rPr lang="en-US" sz="15000" dirty="0">
                <a:solidFill>
                  <a:srgbClr val="2D1F13"/>
                </a:solidFill>
                <a:latin typeface="Lumios Brush"/>
              </a:rPr>
              <a:t>Power BI Data </a:t>
            </a:r>
          </a:p>
          <a:p>
            <a:pPr algn="ctr">
              <a:lnSpc>
                <a:spcPts val="11250"/>
              </a:lnSpc>
            </a:pPr>
            <a:r>
              <a:rPr lang="en-US" sz="15000" dirty="0">
                <a:solidFill>
                  <a:srgbClr val="2D1F13"/>
                </a:solidFill>
                <a:latin typeface="Lumios Brush"/>
              </a:rPr>
              <a:t>Visualization</a:t>
            </a:r>
          </a:p>
        </p:txBody>
      </p:sp>
      <p:sp>
        <p:nvSpPr>
          <p:cNvPr id="4" name="TextBox 4"/>
          <p:cNvSpPr txBox="1"/>
          <p:nvPr/>
        </p:nvSpPr>
        <p:spPr>
          <a:xfrm>
            <a:off x="3283182" y="6848992"/>
            <a:ext cx="11721636" cy="679673"/>
          </a:xfrm>
          <a:prstGeom prst="rect">
            <a:avLst/>
          </a:prstGeom>
        </p:spPr>
        <p:txBody>
          <a:bodyPr lIns="0" tIns="0" rIns="0" bIns="0" rtlCol="0" anchor="t">
            <a:spAutoFit/>
          </a:bodyPr>
          <a:lstStyle/>
          <a:p>
            <a:pPr algn="ctr">
              <a:lnSpc>
                <a:spcPts val="5300"/>
              </a:lnSpc>
            </a:pPr>
            <a:r>
              <a:rPr lang="en-US" sz="5300" dirty="0">
                <a:solidFill>
                  <a:srgbClr val="2D1F13"/>
                </a:solidFill>
                <a:latin typeface="Nefelibata Sans"/>
              </a:rPr>
              <a:t>Sales &amp; Revenue Analysis</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spTree>
    <p:extLst>
      <p:ext uri="{BB962C8B-B14F-4D97-AF65-F5344CB8AC3E}">
        <p14:creationId xmlns:p14="http://schemas.microsoft.com/office/powerpoint/2010/main" val="261002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3306" y="1539381"/>
            <a:ext cx="5745412" cy="7592637"/>
          </a:xfrm>
          <a:custGeom>
            <a:avLst/>
            <a:gdLst/>
            <a:ahLst/>
            <a:cxnLst/>
            <a:rect l="l" t="t" r="r" b="b"/>
            <a:pathLst>
              <a:path w="5745412" h="7592637">
                <a:moveTo>
                  <a:pt x="0" y="0"/>
                </a:moveTo>
                <a:lnTo>
                  <a:pt x="5745413" y="0"/>
                </a:lnTo>
                <a:lnTo>
                  <a:pt x="5745413" y="7592637"/>
                </a:lnTo>
                <a:lnTo>
                  <a:pt x="0" y="7592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98719" y="-287305"/>
            <a:ext cx="2978563" cy="1634486"/>
          </a:xfrm>
          <a:custGeom>
            <a:avLst/>
            <a:gdLst/>
            <a:ahLst/>
            <a:cxnLst/>
            <a:rect l="l" t="t" r="r" b="b"/>
            <a:pathLst>
              <a:path w="2978563" h="1634486">
                <a:moveTo>
                  <a:pt x="0" y="0"/>
                </a:moveTo>
                <a:lnTo>
                  <a:pt x="2978562" y="0"/>
                </a:lnTo>
                <a:lnTo>
                  <a:pt x="2978562" y="1634486"/>
                </a:lnTo>
                <a:lnTo>
                  <a:pt x="0" y="16344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226205" y="-166620"/>
            <a:ext cx="3086100" cy="10620241"/>
            <a:chOff x="0" y="0"/>
            <a:chExt cx="812800" cy="2797100"/>
          </a:xfrm>
        </p:grpSpPr>
        <p:sp>
          <p:nvSpPr>
            <p:cNvPr id="5" name="Freeform 5"/>
            <p:cNvSpPr/>
            <p:nvPr/>
          </p:nvSpPr>
          <p:spPr>
            <a:xfrm>
              <a:off x="0" y="0"/>
              <a:ext cx="812800" cy="2797101"/>
            </a:xfrm>
            <a:custGeom>
              <a:avLst/>
              <a:gdLst/>
              <a:ahLst/>
              <a:cxnLst/>
              <a:rect l="l" t="t" r="r" b="b"/>
              <a:pathLst>
                <a:path w="812800" h="2797101">
                  <a:moveTo>
                    <a:pt x="0" y="0"/>
                  </a:moveTo>
                  <a:lnTo>
                    <a:pt x="812800" y="0"/>
                  </a:lnTo>
                  <a:lnTo>
                    <a:pt x="812800" y="2797101"/>
                  </a:lnTo>
                  <a:lnTo>
                    <a:pt x="0" y="2797101"/>
                  </a:lnTo>
                  <a:close/>
                </a:path>
              </a:pathLst>
            </a:custGeom>
            <a:solidFill>
              <a:srgbClr val="4724E3"/>
            </a:solidFill>
          </p:spPr>
        </p:sp>
        <p:sp>
          <p:nvSpPr>
            <p:cNvPr id="6" name="TextBox 6"/>
            <p:cNvSpPr txBox="1"/>
            <p:nvPr/>
          </p:nvSpPr>
          <p:spPr>
            <a:xfrm>
              <a:off x="0" y="9525"/>
              <a:ext cx="812800" cy="2787575"/>
            </a:xfrm>
            <a:prstGeom prst="rect">
              <a:avLst/>
            </a:prstGeom>
          </p:spPr>
          <p:txBody>
            <a:bodyPr lIns="50800" tIns="50800" rIns="50800" bIns="50800" rtlCol="0" anchor="ctr"/>
            <a:lstStyle/>
            <a:p>
              <a:pPr algn="ctr">
                <a:lnSpc>
                  <a:spcPts val="2624"/>
                </a:lnSpc>
              </a:pPr>
              <a:endParaRPr/>
            </a:p>
          </p:txBody>
        </p:sp>
      </p:grpSp>
      <p:sp>
        <p:nvSpPr>
          <p:cNvPr id="7" name="TextBox 7"/>
          <p:cNvSpPr txBox="1"/>
          <p:nvPr/>
        </p:nvSpPr>
        <p:spPr>
          <a:xfrm>
            <a:off x="2122822" y="3678923"/>
            <a:ext cx="7843059" cy="3370812"/>
          </a:xfrm>
          <a:prstGeom prst="rect">
            <a:avLst/>
          </a:prstGeom>
        </p:spPr>
        <p:txBody>
          <a:bodyPr lIns="0" tIns="0" rIns="0" bIns="0" rtlCol="0" anchor="t">
            <a:spAutoFit/>
          </a:bodyPr>
          <a:lstStyle/>
          <a:p>
            <a:pPr algn="l">
              <a:lnSpc>
                <a:spcPts val="8631"/>
              </a:lnSpc>
            </a:pPr>
            <a:r>
              <a:rPr lang="en-US" sz="8299">
                <a:solidFill>
                  <a:srgbClr val="FC0328"/>
                </a:solidFill>
                <a:latin typeface="Poppins Bold"/>
              </a:rPr>
              <a:t>Sales &amp; Revenue  Analysis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Sales &amp; Revenue Analysis</a:t>
            </a:r>
          </a:p>
        </p:txBody>
      </p:sp>
      <p:pic>
        <p:nvPicPr>
          <p:cNvPr id="16" name="Picture 15">
            <a:extLst>
              <a:ext uri="{FF2B5EF4-FFF2-40B4-BE49-F238E27FC236}">
                <a16:creationId xmlns:a16="http://schemas.microsoft.com/office/drawing/2014/main" id="{453D4299-E352-8252-FBD0-077B59A3920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6478" y="3045415"/>
            <a:ext cx="16992599" cy="6867631"/>
          </a:xfrm>
          <a:prstGeom prst="rect">
            <a:avLst/>
          </a:prstGeom>
        </p:spPr>
      </p:pic>
    </p:spTree>
    <p:extLst>
      <p:ext uri="{BB962C8B-B14F-4D97-AF65-F5344CB8AC3E}">
        <p14:creationId xmlns:p14="http://schemas.microsoft.com/office/powerpoint/2010/main" val="401150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Sales &amp; Revenue Analysis</a:t>
            </a:r>
          </a:p>
        </p:txBody>
      </p:sp>
      <p:pic>
        <p:nvPicPr>
          <p:cNvPr id="13" name="Picture 12">
            <a:extLst>
              <a:ext uri="{FF2B5EF4-FFF2-40B4-BE49-F238E27FC236}">
                <a16:creationId xmlns:a16="http://schemas.microsoft.com/office/drawing/2014/main" id="{76385E77-F358-3628-B7D6-4C72699123D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94045" y="2751376"/>
            <a:ext cx="14792541" cy="6933622"/>
          </a:xfrm>
          <a:prstGeom prst="rect">
            <a:avLst/>
          </a:prstGeom>
        </p:spPr>
      </p:pic>
    </p:spTree>
    <p:extLst>
      <p:ext uri="{BB962C8B-B14F-4D97-AF65-F5344CB8AC3E}">
        <p14:creationId xmlns:p14="http://schemas.microsoft.com/office/powerpoint/2010/main" val="268394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2282" y="1267367"/>
            <a:ext cx="9863713" cy="1177290"/>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000000"/>
                </a:solidFill>
                <a:latin typeface="DM Sans Bold"/>
              </a:rPr>
              <a:t>Introduction</a:t>
            </a:r>
          </a:p>
        </p:txBody>
      </p:sp>
      <p:sp>
        <p:nvSpPr>
          <p:cNvPr id="12" name="TextBox 12"/>
          <p:cNvSpPr txBox="1"/>
          <p:nvPr/>
        </p:nvSpPr>
        <p:spPr>
          <a:xfrm>
            <a:off x="452427" y="2798390"/>
            <a:ext cx="16617895" cy="6360163"/>
          </a:xfrm>
          <a:prstGeom prst="rect">
            <a:avLst/>
          </a:prstGeom>
        </p:spPr>
        <p:txBody>
          <a:bodyPr lIns="0" tIns="0" rIns="0" bIns="0" rtlCol="0" anchor="t">
            <a:spAutoFit/>
          </a:bodyPr>
          <a:lstStyle/>
          <a:p>
            <a:pPr marL="863588" lvl="1" indent="-431794" algn="l">
              <a:lnSpc>
                <a:spcPts val="6319"/>
              </a:lnSpc>
              <a:buFont typeface="Arial"/>
              <a:buChar char="•"/>
            </a:pPr>
            <a:r>
              <a:rPr lang="en-US" sz="3999">
                <a:solidFill>
                  <a:srgbClr val="000000"/>
                </a:solidFill>
                <a:latin typeface="Canva Sans"/>
              </a:rPr>
              <a:t>Walmart is a global retail giant that has transformed the way we shop. Founded in 1962 by Sam Walton in Rogers, Arkansas, Walmart has grown from a single discount store to the largest retailer in the world. </a:t>
            </a:r>
          </a:p>
          <a:p>
            <a:pPr algn="l">
              <a:lnSpc>
                <a:spcPts val="6319"/>
              </a:lnSpc>
            </a:pPr>
            <a:endParaRPr lang="en-US" sz="3999">
              <a:solidFill>
                <a:srgbClr val="000000"/>
              </a:solidFill>
              <a:latin typeface="Canva Sans"/>
            </a:endParaRPr>
          </a:p>
          <a:p>
            <a:pPr marL="863588" lvl="1" indent="-431794" algn="l">
              <a:lnSpc>
                <a:spcPts val="6319"/>
              </a:lnSpc>
              <a:buFont typeface="Arial"/>
              <a:buChar char="•"/>
            </a:pPr>
            <a:r>
              <a:rPr lang="en-US" sz="3999">
                <a:solidFill>
                  <a:srgbClr val="000000"/>
                </a:solidFill>
                <a:latin typeface="Canva Sans"/>
              </a:rPr>
              <a:t>With over 11,000 stores in 27 countries and e-commerce platforms serving millions, Walmart's mission is to help people save money and live better.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Sales &amp; Revenue Analysis</a:t>
            </a:r>
          </a:p>
        </p:txBody>
      </p:sp>
      <p:pic>
        <p:nvPicPr>
          <p:cNvPr id="14" name="Picture 13">
            <a:extLst>
              <a:ext uri="{FF2B5EF4-FFF2-40B4-BE49-F238E27FC236}">
                <a16:creationId xmlns:a16="http://schemas.microsoft.com/office/drawing/2014/main" id="{39383BB6-041A-C473-71EA-2C8C256C00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44418" y="2718184"/>
            <a:ext cx="14408095" cy="7620811"/>
          </a:xfrm>
          <a:prstGeom prst="rect">
            <a:avLst/>
          </a:prstGeom>
        </p:spPr>
      </p:pic>
    </p:spTree>
    <p:extLst>
      <p:ext uri="{BB962C8B-B14F-4D97-AF65-F5344CB8AC3E}">
        <p14:creationId xmlns:p14="http://schemas.microsoft.com/office/powerpoint/2010/main" val="1316144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Sales &amp; Revenue Analysis</a:t>
            </a:r>
          </a:p>
        </p:txBody>
      </p:sp>
      <p:sp>
        <p:nvSpPr>
          <p:cNvPr id="12" name="TextBox 12"/>
          <p:cNvSpPr txBox="1"/>
          <p:nvPr/>
        </p:nvSpPr>
        <p:spPr>
          <a:xfrm>
            <a:off x="739491" y="2105568"/>
            <a:ext cx="16617895" cy="7971926"/>
          </a:xfrm>
          <a:prstGeom prst="rect">
            <a:avLst/>
          </a:prstGeom>
        </p:spPr>
        <p:txBody>
          <a:bodyPr lIns="0" tIns="0" rIns="0" bIns="0" rtlCol="0" anchor="t">
            <a:spAutoFit/>
          </a:bodyPr>
          <a:lstStyle/>
          <a:p>
            <a:pPr marL="863588" lvl="1" indent="-431794">
              <a:lnSpc>
                <a:spcPts val="6319"/>
              </a:lnSpc>
              <a:buFont typeface="Arial"/>
              <a:buChar char="•"/>
            </a:pPr>
            <a:r>
              <a:rPr lang="en-IN" sz="2800" b="1" dirty="0"/>
              <a:t> </a:t>
            </a:r>
            <a:r>
              <a:rPr lang="en-US" sz="2800" b="1" dirty="0"/>
              <a:t>Objective:</a:t>
            </a:r>
            <a:r>
              <a:rPr lang="en-US" sz="2800" dirty="0"/>
              <a:t> Analyze sales and revenue trends over different periods.</a:t>
            </a:r>
          </a:p>
          <a:p>
            <a:pPr marL="863588" lvl="1" indent="-431794">
              <a:lnSpc>
                <a:spcPts val="6319"/>
              </a:lnSpc>
              <a:buFont typeface="Arial"/>
              <a:buChar char="•"/>
            </a:pPr>
            <a:r>
              <a:rPr lang="en-US" sz="2800" b="1" dirty="0"/>
              <a:t> </a:t>
            </a:r>
            <a:r>
              <a:rPr lang="en-IN" sz="2800" b="1" dirty="0"/>
              <a:t>X-Axis:</a:t>
            </a:r>
            <a:r>
              <a:rPr lang="en-IN" sz="2800" dirty="0"/>
              <a:t> Year</a:t>
            </a:r>
            <a:r>
              <a:rPr lang="en-US" sz="2800" dirty="0"/>
              <a:t> </a:t>
            </a:r>
            <a:r>
              <a:rPr lang="en-IN" sz="2800" b="1" dirty="0"/>
              <a:t>Primary Y-Axis:</a:t>
            </a:r>
            <a:r>
              <a:rPr lang="en-IN" sz="2800" dirty="0"/>
              <a:t> Total Sales</a:t>
            </a:r>
            <a:r>
              <a:rPr lang="en-US" sz="2800" dirty="0"/>
              <a:t> </a:t>
            </a:r>
            <a:r>
              <a:rPr lang="en-IN" sz="2800" b="1" dirty="0"/>
              <a:t>Secondary Y-Axis:</a:t>
            </a:r>
            <a:r>
              <a:rPr lang="en-IN" sz="2800" dirty="0"/>
              <a:t> Profit</a:t>
            </a:r>
            <a:endParaRPr lang="en-IN" sz="2800" b="1" dirty="0"/>
          </a:p>
          <a:p>
            <a:pPr marL="863588" lvl="1" indent="-431794">
              <a:lnSpc>
                <a:spcPts val="6319"/>
              </a:lnSpc>
              <a:buFont typeface="Arial"/>
              <a:buChar char="•"/>
            </a:pPr>
            <a:r>
              <a:rPr lang="en-US" sz="2800" b="1" dirty="0">
                <a:solidFill>
                  <a:srgbClr val="000000"/>
                </a:solidFill>
              </a:rPr>
              <a:t> </a:t>
            </a:r>
            <a:r>
              <a:rPr lang="en-IN" sz="2800" b="1" dirty="0"/>
              <a:t>Time Period Analysis</a:t>
            </a:r>
          </a:p>
          <a:p>
            <a:pPr marL="863588" lvl="1" indent="-431794">
              <a:lnSpc>
                <a:spcPts val="6319"/>
              </a:lnSpc>
              <a:buFont typeface="Arial"/>
              <a:buChar char="•"/>
            </a:pPr>
            <a:r>
              <a:rPr lang="en-US" sz="2800" b="1" dirty="0"/>
              <a:t>Year-wise Chart:</a:t>
            </a:r>
            <a:r>
              <a:rPr lang="en-US" sz="2800" dirty="0"/>
              <a:t> Shows annual trends in sales and profit.</a:t>
            </a:r>
          </a:p>
          <a:p>
            <a:pPr marL="863588" lvl="1" indent="-431794">
              <a:lnSpc>
                <a:spcPts val="6319"/>
              </a:lnSpc>
              <a:buFont typeface="Arial"/>
              <a:buChar char="•"/>
            </a:pPr>
            <a:r>
              <a:rPr lang="en-US" sz="2800" b="1" dirty="0"/>
              <a:t>Quarter-wise Chart:</a:t>
            </a:r>
            <a:r>
              <a:rPr lang="en-US" sz="2800" dirty="0"/>
              <a:t> Highlights seasonal variations and quarterly performance.</a:t>
            </a:r>
          </a:p>
          <a:p>
            <a:pPr marL="863588" lvl="1" indent="-431794">
              <a:lnSpc>
                <a:spcPts val="6319"/>
              </a:lnSpc>
              <a:buFont typeface="Arial"/>
              <a:buChar char="•"/>
            </a:pPr>
            <a:r>
              <a:rPr lang="en-US" sz="2800" b="1" dirty="0"/>
              <a:t>Month-wise Chart:</a:t>
            </a:r>
            <a:r>
              <a:rPr lang="en-US" sz="2800" dirty="0"/>
              <a:t> Provides detailed monthly insights into sales and profit fluctuations.</a:t>
            </a:r>
          </a:p>
          <a:p>
            <a:pPr marL="863588" lvl="1" indent="-431794">
              <a:lnSpc>
                <a:spcPts val="6319"/>
              </a:lnSpc>
              <a:buFont typeface="Arial"/>
              <a:buChar char="•"/>
            </a:pPr>
            <a:r>
              <a:rPr lang="en-IN" sz="2800" b="1" dirty="0"/>
              <a:t>Key Insights:</a:t>
            </a:r>
          </a:p>
          <a:p>
            <a:pPr marL="863588" lvl="1" indent="-431794" algn="l">
              <a:lnSpc>
                <a:spcPts val="6319"/>
              </a:lnSpc>
              <a:buFont typeface="Arial"/>
              <a:buChar char="•"/>
            </a:pPr>
            <a:r>
              <a:rPr lang="en-IN" sz="2800" dirty="0">
                <a:solidFill>
                  <a:srgbClr val="000000"/>
                </a:solidFill>
              </a:rPr>
              <a:t> </a:t>
            </a:r>
            <a:r>
              <a:rPr lang="en-IN" sz="2800" b="1" dirty="0"/>
              <a:t>Trend Identification:  </a:t>
            </a:r>
            <a:r>
              <a:rPr lang="en-US" sz="2800" dirty="0"/>
              <a:t>Yearly, quarterly, and monthly trends reveal patterns and performance peaks.</a:t>
            </a:r>
          </a:p>
          <a:p>
            <a:pPr marL="863588" lvl="1" indent="-431794" algn="l">
              <a:lnSpc>
                <a:spcPts val="6319"/>
              </a:lnSpc>
              <a:buFont typeface="Arial"/>
              <a:buChar char="•"/>
            </a:pPr>
            <a:r>
              <a:rPr lang="en-US" sz="2800" b="1" dirty="0"/>
              <a:t> </a:t>
            </a:r>
            <a:r>
              <a:rPr lang="en-IN" sz="2800" b="1" dirty="0"/>
              <a:t>Correlation Analysis</a:t>
            </a:r>
            <a:r>
              <a:rPr lang="en-US" sz="2800" b="1" dirty="0"/>
              <a:t>:   </a:t>
            </a:r>
            <a:r>
              <a:rPr lang="en-US" sz="2800" dirty="0"/>
              <a:t>Compare sales and profit to understand profitability relative to sales.</a:t>
            </a:r>
            <a:endParaRPr lang="en-IN" sz="2800" b="1" dirty="0"/>
          </a:p>
          <a:p>
            <a:pPr marL="863588" lvl="1" indent="-431794" algn="l">
              <a:lnSpc>
                <a:spcPts val="6319"/>
              </a:lnSpc>
              <a:buFont typeface="Arial"/>
              <a:buChar char="•"/>
            </a:pPr>
            <a:r>
              <a:rPr lang="en-IN" sz="2800" b="1" dirty="0"/>
              <a:t>  Strategic Planning: </a:t>
            </a:r>
            <a:r>
              <a:rPr lang="en-US" sz="2800" dirty="0"/>
              <a:t>Use trends to forecast future performance and inform business strategies.</a:t>
            </a:r>
            <a:endParaRPr lang="en-IN" sz="2800" b="1" dirty="0"/>
          </a:p>
        </p:txBody>
      </p:sp>
    </p:spTree>
    <p:extLst>
      <p:ext uri="{BB962C8B-B14F-4D97-AF65-F5344CB8AC3E}">
        <p14:creationId xmlns:p14="http://schemas.microsoft.com/office/powerpoint/2010/main" val="1804895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4018177" y="2876651"/>
            <a:ext cx="10251646" cy="3113032"/>
          </a:xfrm>
          <a:prstGeom prst="rect">
            <a:avLst/>
          </a:prstGeom>
        </p:spPr>
        <p:txBody>
          <a:bodyPr lIns="0" tIns="0" rIns="0" bIns="0" rtlCol="0" anchor="t">
            <a:spAutoFit/>
          </a:bodyPr>
          <a:lstStyle/>
          <a:p>
            <a:pPr algn="ctr">
              <a:lnSpc>
                <a:spcPts val="11250"/>
              </a:lnSpc>
            </a:pPr>
            <a:r>
              <a:rPr lang="en-US" sz="15000" dirty="0">
                <a:solidFill>
                  <a:srgbClr val="2D1F13"/>
                </a:solidFill>
                <a:latin typeface="Lumios Brush"/>
              </a:rPr>
              <a:t>Power BI Data </a:t>
            </a:r>
          </a:p>
          <a:p>
            <a:pPr algn="ctr">
              <a:lnSpc>
                <a:spcPts val="11250"/>
              </a:lnSpc>
            </a:pPr>
            <a:r>
              <a:rPr lang="en-US" sz="15000" dirty="0">
                <a:solidFill>
                  <a:srgbClr val="2D1F13"/>
                </a:solidFill>
                <a:latin typeface="Lumios Brush"/>
              </a:rPr>
              <a:t>Visualization</a:t>
            </a:r>
          </a:p>
        </p:txBody>
      </p:sp>
      <p:sp>
        <p:nvSpPr>
          <p:cNvPr id="4" name="TextBox 4"/>
          <p:cNvSpPr txBox="1"/>
          <p:nvPr/>
        </p:nvSpPr>
        <p:spPr>
          <a:xfrm>
            <a:off x="3283182" y="6848992"/>
            <a:ext cx="11721636" cy="679673"/>
          </a:xfrm>
          <a:prstGeom prst="rect">
            <a:avLst/>
          </a:prstGeom>
        </p:spPr>
        <p:txBody>
          <a:bodyPr lIns="0" tIns="0" rIns="0" bIns="0" rtlCol="0" anchor="t">
            <a:spAutoFit/>
          </a:bodyPr>
          <a:lstStyle/>
          <a:p>
            <a:pPr algn="ctr">
              <a:lnSpc>
                <a:spcPts val="5300"/>
              </a:lnSpc>
            </a:pPr>
            <a:r>
              <a:rPr lang="en-US" sz="5300" dirty="0">
                <a:solidFill>
                  <a:srgbClr val="2D1F13"/>
                </a:solidFill>
                <a:latin typeface="Nefelibata Sans"/>
              </a:rPr>
              <a:t>Inventory Analysis</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spTree>
    <p:extLst>
      <p:ext uri="{BB962C8B-B14F-4D97-AF65-F5344CB8AC3E}">
        <p14:creationId xmlns:p14="http://schemas.microsoft.com/office/powerpoint/2010/main" val="301557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Inventory Analysis</a:t>
            </a:r>
          </a:p>
        </p:txBody>
      </p:sp>
      <p:pic>
        <p:nvPicPr>
          <p:cNvPr id="13" name="Picture 12">
            <a:extLst>
              <a:ext uri="{FF2B5EF4-FFF2-40B4-BE49-F238E27FC236}">
                <a16:creationId xmlns:a16="http://schemas.microsoft.com/office/drawing/2014/main" id="{44210A9C-6BE8-D44A-0229-87710F93DC3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6800" y="2965263"/>
            <a:ext cx="15551095" cy="6252492"/>
          </a:xfrm>
          <a:prstGeom prst="rect">
            <a:avLst/>
          </a:prstGeom>
        </p:spPr>
      </p:pic>
    </p:spTree>
    <p:extLst>
      <p:ext uri="{BB962C8B-B14F-4D97-AF65-F5344CB8AC3E}">
        <p14:creationId xmlns:p14="http://schemas.microsoft.com/office/powerpoint/2010/main" val="3724171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Inventory Analysis</a:t>
            </a:r>
          </a:p>
        </p:txBody>
      </p:sp>
      <p:pic>
        <p:nvPicPr>
          <p:cNvPr id="14" name="Picture 13">
            <a:extLst>
              <a:ext uri="{FF2B5EF4-FFF2-40B4-BE49-F238E27FC236}">
                <a16:creationId xmlns:a16="http://schemas.microsoft.com/office/drawing/2014/main" id="{F4D4179F-0AE1-A5C1-9173-374D01F025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2499" y="2672847"/>
            <a:ext cx="16383000" cy="6946786"/>
          </a:xfrm>
          <a:prstGeom prst="rect">
            <a:avLst/>
          </a:prstGeom>
        </p:spPr>
      </p:pic>
    </p:spTree>
    <p:extLst>
      <p:ext uri="{BB962C8B-B14F-4D97-AF65-F5344CB8AC3E}">
        <p14:creationId xmlns:p14="http://schemas.microsoft.com/office/powerpoint/2010/main" val="144457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Inventory Analysis</a:t>
            </a:r>
          </a:p>
        </p:txBody>
      </p:sp>
      <p:pic>
        <p:nvPicPr>
          <p:cNvPr id="13" name="Picture 12">
            <a:extLst>
              <a:ext uri="{FF2B5EF4-FFF2-40B4-BE49-F238E27FC236}">
                <a16:creationId xmlns:a16="http://schemas.microsoft.com/office/drawing/2014/main" id="{CFBCE1BB-89CF-E9CC-3C5D-EDB1F0C0602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8201" y="3060592"/>
            <a:ext cx="16956722" cy="5803993"/>
          </a:xfrm>
          <a:prstGeom prst="rect">
            <a:avLst/>
          </a:prstGeom>
        </p:spPr>
      </p:pic>
    </p:spTree>
    <p:extLst>
      <p:ext uri="{BB962C8B-B14F-4D97-AF65-F5344CB8AC3E}">
        <p14:creationId xmlns:p14="http://schemas.microsoft.com/office/powerpoint/2010/main" val="3804394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Inventory Analysis</a:t>
            </a:r>
          </a:p>
        </p:txBody>
      </p:sp>
      <p:pic>
        <p:nvPicPr>
          <p:cNvPr id="14" name="Picture 13">
            <a:extLst>
              <a:ext uri="{FF2B5EF4-FFF2-40B4-BE49-F238E27FC236}">
                <a16:creationId xmlns:a16="http://schemas.microsoft.com/office/drawing/2014/main" id="{E248F4E3-5279-E266-89B5-AAFD2F568FE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03116" y="2995529"/>
            <a:ext cx="13383470" cy="6619732"/>
          </a:xfrm>
          <a:prstGeom prst="rect">
            <a:avLst/>
          </a:prstGeom>
        </p:spPr>
      </p:pic>
    </p:spTree>
    <p:extLst>
      <p:ext uri="{BB962C8B-B14F-4D97-AF65-F5344CB8AC3E}">
        <p14:creationId xmlns:p14="http://schemas.microsoft.com/office/powerpoint/2010/main" val="2164889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Inventory Analysis</a:t>
            </a:r>
          </a:p>
        </p:txBody>
      </p:sp>
      <p:sp>
        <p:nvSpPr>
          <p:cNvPr id="12" name="TextBox 12"/>
          <p:cNvSpPr txBox="1"/>
          <p:nvPr/>
        </p:nvSpPr>
        <p:spPr>
          <a:xfrm>
            <a:off x="835051" y="1977742"/>
            <a:ext cx="16617895" cy="7958397"/>
          </a:xfrm>
          <a:prstGeom prst="rect">
            <a:avLst/>
          </a:prstGeom>
        </p:spPr>
        <p:txBody>
          <a:bodyPr lIns="0" tIns="0" rIns="0" bIns="0" rtlCol="0" anchor="t">
            <a:spAutoFit/>
          </a:bodyPr>
          <a:lstStyle/>
          <a:p>
            <a:pPr marL="863588" lvl="1" indent="-431794">
              <a:lnSpc>
                <a:spcPts val="6319"/>
              </a:lnSpc>
              <a:buFont typeface="Arial"/>
              <a:buChar char="•"/>
            </a:pPr>
            <a:r>
              <a:rPr lang="en-IN" sz="2400" b="1" dirty="0"/>
              <a:t> </a:t>
            </a:r>
            <a:r>
              <a:rPr lang="en-US" sz="2400" dirty="0"/>
              <a:t>Inventory Management and Order Fulfillment</a:t>
            </a:r>
          </a:p>
          <a:p>
            <a:pPr marL="863588" lvl="1" indent="-431794">
              <a:lnSpc>
                <a:spcPts val="6319"/>
              </a:lnSpc>
              <a:buFont typeface="Arial"/>
              <a:buChar char="•"/>
            </a:pPr>
            <a:r>
              <a:rPr lang="en-US" sz="2400" dirty="0"/>
              <a:t> </a:t>
            </a:r>
            <a:r>
              <a:rPr lang="en-US" sz="2400" b="1" dirty="0"/>
              <a:t>Objective:</a:t>
            </a:r>
            <a:r>
              <a:rPr lang="en-US" sz="2400" dirty="0"/>
              <a:t> Analyze inventory management efficiency and order fulfillment.</a:t>
            </a:r>
          </a:p>
          <a:p>
            <a:pPr marL="863588" lvl="1" indent="-431794">
              <a:lnSpc>
                <a:spcPts val="6319"/>
              </a:lnSpc>
              <a:buFont typeface="Arial"/>
              <a:buChar char="•"/>
            </a:pPr>
            <a:r>
              <a:rPr lang="en-US" sz="2400" b="1" dirty="0"/>
              <a:t> </a:t>
            </a:r>
            <a:r>
              <a:rPr lang="en-IN" sz="2400" dirty="0"/>
              <a:t>Key Measures</a:t>
            </a:r>
          </a:p>
          <a:p>
            <a:pPr marL="863588" lvl="1" indent="-431794">
              <a:lnSpc>
                <a:spcPts val="6319"/>
              </a:lnSpc>
              <a:buFont typeface="Arial"/>
              <a:buChar char="•"/>
            </a:pPr>
            <a:r>
              <a:rPr lang="en-US" sz="2400" b="1" dirty="0"/>
              <a:t>Average Inventory:</a:t>
            </a:r>
            <a:r>
              <a:rPr lang="en-US" sz="2400" dirty="0"/>
              <a:t> Calculated to understand the typical inventory level.</a:t>
            </a:r>
          </a:p>
          <a:p>
            <a:pPr marL="863588" lvl="1" indent="-431794">
              <a:lnSpc>
                <a:spcPts val="6319"/>
              </a:lnSpc>
              <a:buFont typeface="Arial"/>
              <a:buChar char="•"/>
            </a:pPr>
            <a:r>
              <a:rPr lang="en-US" sz="2400" b="1" dirty="0"/>
              <a:t>Estimated Inventory:</a:t>
            </a:r>
            <a:r>
              <a:rPr lang="en-US" sz="2400" dirty="0"/>
              <a:t> Projected inventory based on historical data and trends.</a:t>
            </a:r>
          </a:p>
          <a:p>
            <a:pPr marL="863588" lvl="1" indent="-431794">
              <a:lnSpc>
                <a:spcPts val="6319"/>
              </a:lnSpc>
              <a:buFont typeface="Arial"/>
              <a:buChar char="•"/>
            </a:pPr>
            <a:r>
              <a:rPr lang="en-US" sz="2400" b="1" dirty="0"/>
              <a:t>Inventory Turnover Rate:</a:t>
            </a:r>
            <a:r>
              <a:rPr lang="en-US" sz="2400" dirty="0"/>
              <a:t> Measure of how quickly inventory is sold and replaced.</a:t>
            </a:r>
          </a:p>
          <a:p>
            <a:pPr marL="863588" lvl="1" indent="-431794">
              <a:lnSpc>
                <a:spcPts val="6319"/>
              </a:lnSpc>
              <a:buFont typeface="Arial"/>
              <a:buChar char="•"/>
            </a:pPr>
            <a:r>
              <a:rPr lang="en-IN" sz="2400" b="1" dirty="0"/>
              <a:t>Strategic Insights:</a:t>
            </a:r>
          </a:p>
          <a:p>
            <a:pPr marL="863588" lvl="1" indent="-431794" algn="l">
              <a:lnSpc>
                <a:spcPts val="6319"/>
              </a:lnSpc>
              <a:buFont typeface="Arial"/>
              <a:buChar char="•"/>
            </a:pPr>
            <a:r>
              <a:rPr lang="en-US" sz="2400" b="1" dirty="0"/>
              <a:t>Inventory Turnover Rate:</a:t>
            </a:r>
            <a:r>
              <a:rPr lang="en-US" sz="2400" dirty="0"/>
              <a:t> Helps in understanding inventory liquidity and optimizing stock levels.</a:t>
            </a:r>
          </a:p>
          <a:p>
            <a:pPr marL="863588" lvl="1" indent="-431794" algn="l">
              <a:lnSpc>
                <a:spcPts val="6319"/>
              </a:lnSpc>
              <a:buFont typeface="Arial"/>
              <a:buChar char="•"/>
            </a:pPr>
            <a:r>
              <a:rPr lang="en-US" sz="2400" b="1" dirty="0"/>
              <a:t>Ship Mode Analysis:</a:t>
            </a:r>
            <a:r>
              <a:rPr lang="en-US" sz="2400" dirty="0"/>
              <a:t> Identifies the most efficient shipping methods to improve customer satisfaction and reduce costs </a:t>
            </a:r>
            <a:r>
              <a:rPr lang="en-US" sz="2400" b="1" dirty="0"/>
              <a:t>Forecasting:</a:t>
            </a:r>
            <a:r>
              <a:rPr lang="en-US" sz="2400" dirty="0"/>
              <a:t> Use estimated inventory trends to plan future inventory needs and improve order fulfillment processes..</a:t>
            </a:r>
            <a:endParaRPr lang="en-IN" sz="2400" b="1" dirty="0"/>
          </a:p>
        </p:txBody>
      </p:sp>
    </p:spTree>
    <p:extLst>
      <p:ext uri="{BB962C8B-B14F-4D97-AF65-F5344CB8AC3E}">
        <p14:creationId xmlns:p14="http://schemas.microsoft.com/office/powerpoint/2010/main" val="3353233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4018177" y="2876651"/>
            <a:ext cx="10251646" cy="3113032"/>
          </a:xfrm>
          <a:prstGeom prst="rect">
            <a:avLst/>
          </a:prstGeom>
        </p:spPr>
        <p:txBody>
          <a:bodyPr lIns="0" tIns="0" rIns="0" bIns="0" rtlCol="0" anchor="t">
            <a:spAutoFit/>
          </a:bodyPr>
          <a:lstStyle/>
          <a:p>
            <a:pPr algn="ctr">
              <a:lnSpc>
                <a:spcPts val="11250"/>
              </a:lnSpc>
            </a:pPr>
            <a:r>
              <a:rPr lang="en-US" sz="15000" dirty="0">
                <a:solidFill>
                  <a:srgbClr val="2D1F13"/>
                </a:solidFill>
                <a:latin typeface="Lumios Brush"/>
              </a:rPr>
              <a:t>Power BI Data </a:t>
            </a:r>
          </a:p>
          <a:p>
            <a:pPr algn="ctr">
              <a:lnSpc>
                <a:spcPts val="11250"/>
              </a:lnSpc>
            </a:pPr>
            <a:r>
              <a:rPr lang="en-US" sz="15000" dirty="0">
                <a:solidFill>
                  <a:srgbClr val="2D1F13"/>
                </a:solidFill>
                <a:latin typeface="Lumios Brush"/>
              </a:rPr>
              <a:t>Visualization</a:t>
            </a:r>
          </a:p>
        </p:txBody>
      </p:sp>
      <p:sp>
        <p:nvSpPr>
          <p:cNvPr id="4" name="TextBox 4"/>
          <p:cNvSpPr txBox="1"/>
          <p:nvPr/>
        </p:nvSpPr>
        <p:spPr>
          <a:xfrm>
            <a:off x="3283182" y="6848992"/>
            <a:ext cx="11721636" cy="679673"/>
          </a:xfrm>
          <a:prstGeom prst="rect">
            <a:avLst/>
          </a:prstGeom>
        </p:spPr>
        <p:txBody>
          <a:bodyPr lIns="0" tIns="0" rIns="0" bIns="0" rtlCol="0" anchor="t">
            <a:spAutoFit/>
          </a:bodyPr>
          <a:lstStyle/>
          <a:p>
            <a:pPr algn="ctr">
              <a:lnSpc>
                <a:spcPts val="5300"/>
              </a:lnSpc>
            </a:pPr>
            <a:r>
              <a:rPr lang="en-US" sz="5300" dirty="0">
                <a:solidFill>
                  <a:srgbClr val="2D1F13"/>
                </a:solidFill>
                <a:latin typeface="Nefelibata Sans"/>
              </a:rPr>
              <a:t>Customer Analysis</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spTree>
    <p:extLst>
      <p:ext uri="{BB962C8B-B14F-4D97-AF65-F5344CB8AC3E}">
        <p14:creationId xmlns:p14="http://schemas.microsoft.com/office/powerpoint/2010/main" val="654337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Customer Analysis</a:t>
            </a:r>
          </a:p>
        </p:txBody>
      </p:sp>
      <p:pic>
        <p:nvPicPr>
          <p:cNvPr id="13" name="Picture 12">
            <a:extLst>
              <a:ext uri="{FF2B5EF4-FFF2-40B4-BE49-F238E27FC236}">
                <a16:creationId xmlns:a16="http://schemas.microsoft.com/office/drawing/2014/main" id="{84395236-FAB2-DFAC-831D-701E9D8CC5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9938" y="2718447"/>
            <a:ext cx="16984174" cy="6937798"/>
          </a:xfrm>
          <a:prstGeom prst="rect">
            <a:avLst/>
          </a:prstGeom>
        </p:spPr>
      </p:pic>
    </p:spTree>
    <p:extLst>
      <p:ext uri="{BB962C8B-B14F-4D97-AF65-F5344CB8AC3E}">
        <p14:creationId xmlns:p14="http://schemas.microsoft.com/office/powerpoint/2010/main" val="108415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33794" y="2354053"/>
            <a:ext cx="16261128" cy="6917755"/>
          </a:xfrm>
          <a:custGeom>
            <a:avLst/>
            <a:gdLst/>
            <a:ahLst/>
            <a:cxnLst/>
            <a:rect l="l" t="t" r="r" b="b"/>
            <a:pathLst>
              <a:path w="16261128" h="6917755">
                <a:moveTo>
                  <a:pt x="0" y="0"/>
                </a:moveTo>
                <a:lnTo>
                  <a:pt x="16261128" y="0"/>
                </a:lnTo>
                <a:lnTo>
                  <a:pt x="16261128" y="6917755"/>
                </a:lnTo>
                <a:lnTo>
                  <a:pt x="0" y="6917755"/>
                </a:lnTo>
                <a:lnTo>
                  <a:pt x="0" y="0"/>
                </a:lnTo>
                <a:close/>
              </a:path>
            </a:pathLst>
          </a:custGeom>
          <a:blipFill>
            <a:blip r:embed="rId17"/>
            <a:stretch>
              <a:fillRect/>
            </a:stretch>
          </a:blipFill>
        </p:spPr>
      </p:sp>
      <p:sp>
        <p:nvSpPr>
          <p:cNvPr id="11" name="Freeform 11"/>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8"/>
            <a:stretch>
              <a:fillRect/>
            </a:stretch>
          </a:blipFill>
        </p:spPr>
      </p:sp>
      <p:sp>
        <p:nvSpPr>
          <p:cNvPr id="12" name="TextBox 12"/>
          <p:cNvSpPr txBox="1"/>
          <p:nvPr/>
        </p:nvSpPr>
        <p:spPr>
          <a:xfrm>
            <a:off x="4732501" y="583472"/>
            <a:ext cx="9863713" cy="1177290"/>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000000"/>
                </a:solidFill>
                <a:latin typeface="DM Sans Bold"/>
              </a:rPr>
              <a:t>Walmart History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Customer Analysis</a:t>
            </a:r>
          </a:p>
        </p:txBody>
      </p:sp>
      <p:pic>
        <p:nvPicPr>
          <p:cNvPr id="14" name="Picture 13">
            <a:extLst>
              <a:ext uri="{FF2B5EF4-FFF2-40B4-BE49-F238E27FC236}">
                <a16:creationId xmlns:a16="http://schemas.microsoft.com/office/drawing/2014/main" id="{155B6683-0832-477E-D30B-FD61592B3A3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8200" y="2809526"/>
            <a:ext cx="15773400" cy="6813855"/>
          </a:xfrm>
          <a:prstGeom prst="rect">
            <a:avLst/>
          </a:prstGeom>
        </p:spPr>
      </p:pic>
    </p:spTree>
    <p:extLst>
      <p:ext uri="{BB962C8B-B14F-4D97-AF65-F5344CB8AC3E}">
        <p14:creationId xmlns:p14="http://schemas.microsoft.com/office/powerpoint/2010/main" val="4213231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Customer Analysis</a:t>
            </a:r>
          </a:p>
        </p:txBody>
      </p:sp>
      <p:pic>
        <p:nvPicPr>
          <p:cNvPr id="13" name="Picture 12">
            <a:extLst>
              <a:ext uri="{FF2B5EF4-FFF2-40B4-BE49-F238E27FC236}">
                <a16:creationId xmlns:a16="http://schemas.microsoft.com/office/drawing/2014/main" id="{73271228-3EBB-0632-B2D0-CB3F584FD54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0786" y="2816205"/>
            <a:ext cx="16352813" cy="6682275"/>
          </a:xfrm>
          <a:prstGeom prst="rect">
            <a:avLst/>
          </a:prstGeom>
        </p:spPr>
      </p:pic>
    </p:spTree>
    <p:extLst>
      <p:ext uri="{BB962C8B-B14F-4D97-AF65-F5344CB8AC3E}">
        <p14:creationId xmlns:p14="http://schemas.microsoft.com/office/powerpoint/2010/main" val="3039182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744418" y="1395661"/>
            <a:ext cx="1424216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Customer Analysis</a:t>
            </a:r>
          </a:p>
        </p:txBody>
      </p:sp>
      <p:pic>
        <p:nvPicPr>
          <p:cNvPr id="14" name="Picture 13">
            <a:extLst>
              <a:ext uri="{FF2B5EF4-FFF2-40B4-BE49-F238E27FC236}">
                <a16:creationId xmlns:a16="http://schemas.microsoft.com/office/drawing/2014/main" id="{B13509A8-EAE4-9B2E-5334-5330DCDBFE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22915" y="2672847"/>
            <a:ext cx="14242168" cy="6480158"/>
          </a:xfrm>
          <a:prstGeom prst="rect">
            <a:avLst/>
          </a:prstGeom>
        </p:spPr>
      </p:pic>
    </p:spTree>
    <p:extLst>
      <p:ext uri="{BB962C8B-B14F-4D97-AF65-F5344CB8AC3E}">
        <p14:creationId xmlns:p14="http://schemas.microsoft.com/office/powerpoint/2010/main" val="2386609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Customer Analysis</a:t>
            </a:r>
          </a:p>
        </p:txBody>
      </p:sp>
      <p:sp>
        <p:nvSpPr>
          <p:cNvPr id="12" name="TextBox 12"/>
          <p:cNvSpPr txBox="1"/>
          <p:nvPr/>
        </p:nvSpPr>
        <p:spPr>
          <a:xfrm>
            <a:off x="835051" y="1977742"/>
            <a:ext cx="16617895" cy="7958397"/>
          </a:xfrm>
          <a:prstGeom prst="rect">
            <a:avLst/>
          </a:prstGeom>
        </p:spPr>
        <p:txBody>
          <a:bodyPr lIns="0" tIns="0" rIns="0" bIns="0" rtlCol="0" anchor="t">
            <a:spAutoFit/>
          </a:bodyPr>
          <a:lstStyle/>
          <a:p>
            <a:pPr marL="863588" lvl="1" indent="-431794">
              <a:lnSpc>
                <a:spcPts val="6319"/>
              </a:lnSpc>
              <a:buFont typeface="Arial"/>
              <a:buChar char="•"/>
            </a:pPr>
            <a:r>
              <a:rPr lang="en-IN" sz="2400" b="1" dirty="0"/>
              <a:t> </a:t>
            </a:r>
            <a:r>
              <a:rPr lang="en-IN" sz="2400" dirty="0"/>
              <a:t>Customer Insights Analysis</a:t>
            </a:r>
          </a:p>
          <a:p>
            <a:pPr marL="863588" lvl="1" indent="-431794">
              <a:lnSpc>
                <a:spcPts val="6319"/>
              </a:lnSpc>
              <a:buFont typeface="Arial"/>
              <a:buChar char="•"/>
            </a:pPr>
            <a:r>
              <a:rPr lang="en-US" sz="2400" b="1" dirty="0"/>
              <a:t>Objective:</a:t>
            </a:r>
            <a:r>
              <a:rPr lang="en-US" sz="2400" dirty="0"/>
              <a:t> Understand customer behavior and performance through various analyses.</a:t>
            </a:r>
          </a:p>
          <a:p>
            <a:pPr marL="863588" lvl="1" indent="-431794">
              <a:lnSpc>
                <a:spcPts val="6319"/>
              </a:lnSpc>
              <a:buFont typeface="Arial"/>
              <a:buChar char="•"/>
            </a:pPr>
            <a:r>
              <a:rPr lang="en-IN" sz="2400" b="1" dirty="0"/>
              <a:t>Key Analyses</a:t>
            </a:r>
            <a:r>
              <a:rPr lang="en-US" sz="2400" b="1" dirty="0"/>
              <a:t> </a:t>
            </a:r>
            <a:endParaRPr lang="en-IN" sz="2400" b="1" dirty="0"/>
          </a:p>
          <a:p>
            <a:pPr marL="863588" lvl="1" indent="-431794">
              <a:lnSpc>
                <a:spcPts val="6319"/>
              </a:lnSpc>
              <a:buFont typeface="Arial"/>
              <a:buChar char="•"/>
            </a:pPr>
            <a:r>
              <a:rPr lang="en-IN" sz="2400" b="1" dirty="0"/>
              <a:t>Top Customers by Sales:</a:t>
            </a:r>
          </a:p>
          <a:p>
            <a:pPr marL="863588" lvl="1" indent="-431794">
              <a:lnSpc>
                <a:spcPts val="6319"/>
              </a:lnSpc>
              <a:buFont typeface="Arial"/>
              <a:buChar char="•"/>
            </a:pPr>
            <a:r>
              <a:rPr lang="en-US" sz="2400" dirty="0"/>
              <a:t>Identified top-performing customers based on total sales</a:t>
            </a:r>
          </a:p>
          <a:p>
            <a:pPr marL="863588" lvl="1" indent="-431794">
              <a:lnSpc>
                <a:spcPts val="6319"/>
              </a:lnSpc>
              <a:buFont typeface="Arial"/>
              <a:buChar char="•"/>
            </a:pPr>
            <a:r>
              <a:rPr lang="en-US" sz="2400" dirty="0"/>
              <a:t> Highlights key customers contributing the most to revenue.</a:t>
            </a:r>
          </a:p>
          <a:p>
            <a:pPr marL="863588" lvl="1" indent="-431794">
              <a:lnSpc>
                <a:spcPts val="6319"/>
              </a:lnSpc>
              <a:buFont typeface="Arial"/>
              <a:buChar char="•"/>
            </a:pPr>
            <a:r>
              <a:rPr lang="en-US" sz="2400" b="1" dirty="0"/>
              <a:t> </a:t>
            </a:r>
            <a:r>
              <a:rPr lang="en-IN" sz="2400" b="1" dirty="0"/>
              <a:t>Customer Segmentation:</a:t>
            </a:r>
            <a:endParaRPr lang="en-US" sz="2400" b="1" dirty="0"/>
          </a:p>
          <a:p>
            <a:pPr marL="863588" lvl="1" indent="-431794">
              <a:lnSpc>
                <a:spcPts val="6319"/>
              </a:lnSpc>
              <a:buFont typeface="Arial"/>
              <a:buChar char="•"/>
            </a:pPr>
            <a:r>
              <a:rPr lang="en-US" sz="2400" dirty="0"/>
              <a:t>Categorized customers into segments based on purchasing behavior, demographics, or other criteria.</a:t>
            </a:r>
          </a:p>
          <a:p>
            <a:pPr marL="863588" lvl="1" indent="-431794">
              <a:lnSpc>
                <a:spcPts val="6319"/>
              </a:lnSpc>
              <a:buFont typeface="Arial"/>
              <a:buChar char="•"/>
            </a:pPr>
            <a:r>
              <a:rPr lang="en-US" sz="2400" dirty="0"/>
              <a:t> Enables targeted marketing strategies and personalized customer engagement.</a:t>
            </a:r>
          </a:p>
          <a:p>
            <a:pPr marL="863588" lvl="1" indent="-431794">
              <a:lnSpc>
                <a:spcPts val="6319"/>
              </a:lnSpc>
              <a:buFont typeface="Arial"/>
              <a:buChar char="•"/>
            </a:pPr>
            <a:r>
              <a:rPr lang="en-US" sz="2400" dirty="0"/>
              <a:t> </a:t>
            </a:r>
            <a:r>
              <a:rPr lang="en-IN" sz="2400" b="1" dirty="0"/>
              <a:t>Customer Region Visualizations: Here 100% west Region</a:t>
            </a:r>
            <a:endParaRPr lang="en-US" sz="2400" b="1" dirty="0"/>
          </a:p>
        </p:txBody>
      </p:sp>
    </p:spTree>
    <p:extLst>
      <p:ext uri="{BB962C8B-B14F-4D97-AF65-F5344CB8AC3E}">
        <p14:creationId xmlns:p14="http://schemas.microsoft.com/office/powerpoint/2010/main" val="1500003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Customer Analysis</a:t>
            </a:r>
          </a:p>
        </p:txBody>
      </p:sp>
      <p:sp>
        <p:nvSpPr>
          <p:cNvPr id="12" name="TextBox 12"/>
          <p:cNvSpPr txBox="1"/>
          <p:nvPr/>
        </p:nvSpPr>
        <p:spPr>
          <a:xfrm>
            <a:off x="838200" y="1977742"/>
            <a:ext cx="16614746" cy="7150484"/>
          </a:xfrm>
          <a:prstGeom prst="rect">
            <a:avLst/>
          </a:prstGeom>
        </p:spPr>
        <p:txBody>
          <a:bodyPr wrap="square" lIns="0" tIns="0" rIns="0" bIns="0" rtlCol="0" anchor="t">
            <a:spAutoFit/>
          </a:bodyPr>
          <a:lstStyle/>
          <a:p>
            <a:pPr marL="863588" lvl="1" indent="-431794">
              <a:lnSpc>
                <a:spcPts val="6319"/>
              </a:lnSpc>
              <a:buFont typeface="Arial"/>
              <a:buChar char="•"/>
            </a:pPr>
            <a:r>
              <a:rPr lang="en-IN" sz="2400" b="1" dirty="0"/>
              <a:t> Key Insights</a:t>
            </a:r>
          </a:p>
          <a:p>
            <a:pPr marL="863588" lvl="1" indent="-431794">
              <a:lnSpc>
                <a:spcPts val="6319"/>
              </a:lnSpc>
              <a:buFont typeface="Arial"/>
              <a:buChar char="•"/>
            </a:pPr>
            <a:r>
              <a:rPr lang="en-IN" sz="2400" b="1" dirty="0"/>
              <a:t> Top Customers by Sales:</a:t>
            </a:r>
          </a:p>
          <a:p>
            <a:pPr marL="863588" lvl="1" indent="-431794">
              <a:lnSpc>
                <a:spcPts val="6319"/>
              </a:lnSpc>
              <a:buFont typeface="Arial"/>
              <a:buChar char="•"/>
            </a:pPr>
            <a:r>
              <a:rPr lang="en-US" sz="2400" dirty="0"/>
              <a:t>Focus on high-value customers to maximize revenue and foster loyalty.</a:t>
            </a:r>
            <a:endParaRPr lang="en-IN" sz="2400" dirty="0"/>
          </a:p>
          <a:p>
            <a:pPr marL="863588" lvl="1" indent="-431794">
              <a:lnSpc>
                <a:spcPts val="6319"/>
              </a:lnSpc>
              <a:buFont typeface="Arial"/>
              <a:buChar char="•"/>
            </a:pPr>
            <a:r>
              <a:rPr lang="en-IN" sz="2400" b="1" dirty="0"/>
              <a:t>Customer Segmentation:</a:t>
            </a:r>
          </a:p>
          <a:p>
            <a:pPr marL="863588" lvl="1" indent="-431794">
              <a:lnSpc>
                <a:spcPts val="6319"/>
              </a:lnSpc>
              <a:buFont typeface="Arial"/>
              <a:buChar char="•"/>
            </a:pPr>
            <a:r>
              <a:rPr lang="en-US" sz="2400" dirty="0"/>
              <a:t>Tailor marketing and sales efforts to different customer segments for better engagement and conversion rates.</a:t>
            </a:r>
            <a:endParaRPr lang="en-IN" sz="2400" dirty="0"/>
          </a:p>
          <a:p>
            <a:pPr marL="863588" lvl="1" indent="-431794">
              <a:lnSpc>
                <a:spcPts val="6319"/>
              </a:lnSpc>
              <a:buFont typeface="Arial"/>
              <a:buChar char="•"/>
            </a:pPr>
            <a:r>
              <a:rPr lang="en-IN" sz="2400" b="1" dirty="0"/>
              <a:t>Customer Region Visualizations:</a:t>
            </a:r>
          </a:p>
          <a:p>
            <a:pPr marL="863588" lvl="1" indent="-431794">
              <a:lnSpc>
                <a:spcPts val="6319"/>
              </a:lnSpc>
              <a:buFont typeface="Arial"/>
              <a:buChar char="•"/>
            </a:pPr>
            <a:r>
              <a:rPr lang="en-IN" sz="2400" dirty="0"/>
              <a:t> </a:t>
            </a:r>
            <a:r>
              <a:rPr lang="en-US" sz="2400" dirty="0"/>
              <a:t>Optimize resource allocation and marketing strategies based on regional performance.</a:t>
            </a:r>
          </a:p>
          <a:p>
            <a:pPr marL="863588" lvl="1" indent="-431794">
              <a:lnSpc>
                <a:spcPts val="6319"/>
              </a:lnSpc>
              <a:buFont typeface="Arial"/>
              <a:buChar char="•"/>
            </a:pPr>
            <a:r>
              <a:rPr lang="en-US" sz="2400" dirty="0"/>
              <a:t> </a:t>
            </a:r>
            <a:endParaRPr lang="en-IN" sz="2400" dirty="0"/>
          </a:p>
          <a:p>
            <a:pPr marL="431794" lvl="1">
              <a:lnSpc>
                <a:spcPts val="6319"/>
              </a:lnSpc>
            </a:pPr>
            <a:endParaRPr lang="en-IN" sz="2400" dirty="0"/>
          </a:p>
        </p:txBody>
      </p:sp>
    </p:spTree>
    <p:extLst>
      <p:ext uri="{BB962C8B-B14F-4D97-AF65-F5344CB8AC3E}">
        <p14:creationId xmlns:p14="http://schemas.microsoft.com/office/powerpoint/2010/main" val="2619612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4018177" y="2876651"/>
            <a:ext cx="10251646" cy="3113032"/>
          </a:xfrm>
          <a:prstGeom prst="rect">
            <a:avLst/>
          </a:prstGeom>
        </p:spPr>
        <p:txBody>
          <a:bodyPr lIns="0" tIns="0" rIns="0" bIns="0" rtlCol="0" anchor="t">
            <a:spAutoFit/>
          </a:bodyPr>
          <a:lstStyle/>
          <a:p>
            <a:pPr algn="ctr">
              <a:lnSpc>
                <a:spcPts val="11250"/>
              </a:lnSpc>
            </a:pPr>
            <a:r>
              <a:rPr lang="en-US" sz="15000" dirty="0">
                <a:solidFill>
                  <a:srgbClr val="2D1F13"/>
                </a:solidFill>
                <a:latin typeface="Lumios Brush"/>
              </a:rPr>
              <a:t>Power BI Data </a:t>
            </a:r>
          </a:p>
          <a:p>
            <a:pPr algn="ctr">
              <a:lnSpc>
                <a:spcPts val="11250"/>
              </a:lnSpc>
            </a:pPr>
            <a:r>
              <a:rPr lang="en-US" sz="15000" dirty="0">
                <a:solidFill>
                  <a:srgbClr val="2D1F13"/>
                </a:solidFill>
                <a:latin typeface="Lumios Brush"/>
              </a:rPr>
              <a:t>Visualization</a:t>
            </a:r>
          </a:p>
        </p:txBody>
      </p:sp>
      <p:sp>
        <p:nvSpPr>
          <p:cNvPr id="4" name="TextBox 4"/>
          <p:cNvSpPr txBox="1"/>
          <p:nvPr/>
        </p:nvSpPr>
        <p:spPr>
          <a:xfrm>
            <a:off x="3283182" y="6848992"/>
            <a:ext cx="11721636" cy="679673"/>
          </a:xfrm>
          <a:prstGeom prst="rect">
            <a:avLst/>
          </a:prstGeom>
        </p:spPr>
        <p:txBody>
          <a:bodyPr lIns="0" tIns="0" rIns="0" bIns="0" rtlCol="0" anchor="t">
            <a:spAutoFit/>
          </a:bodyPr>
          <a:lstStyle/>
          <a:p>
            <a:pPr algn="ctr">
              <a:lnSpc>
                <a:spcPts val="5300"/>
              </a:lnSpc>
            </a:pPr>
            <a:r>
              <a:rPr lang="en-US" sz="5300" dirty="0">
                <a:solidFill>
                  <a:srgbClr val="2D1F13"/>
                </a:solidFill>
                <a:latin typeface="Nefelibata Sans"/>
              </a:rPr>
              <a:t>Store Performance Analysis</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spTree>
    <p:extLst>
      <p:ext uri="{BB962C8B-B14F-4D97-AF65-F5344CB8AC3E}">
        <p14:creationId xmlns:p14="http://schemas.microsoft.com/office/powerpoint/2010/main" val="3545842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Store Analysis</a:t>
            </a:r>
          </a:p>
        </p:txBody>
      </p:sp>
      <p:sp>
        <p:nvSpPr>
          <p:cNvPr id="12" name="TextBox 12"/>
          <p:cNvSpPr txBox="1"/>
          <p:nvPr/>
        </p:nvSpPr>
        <p:spPr>
          <a:xfrm>
            <a:off x="835051" y="1977742"/>
            <a:ext cx="16617895" cy="687176"/>
          </a:xfrm>
          <a:prstGeom prst="rect">
            <a:avLst/>
          </a:prstGeom>
        </p:spPr>
        <p:txBody>
          <a:bodyPr lIns="0" tIns="0" rIns="0" bIns="0" rtlCol="0" anchor="t">
            <a:spAutoFit/>
          </a:bodyPr>
          <a:lstStyle/>
          <a:p>
            <a:pPr marL="863588" lvl="1" indent="-431794">
              <a:lnSpc>
                <a:spcPts val="6319"/>
              </a:lnSpc>
              <a:buFont typeface="Arial"/>
              <a:buChar char="•"/>
            </a:pPr>
            <a:r>
              <a:rPr lang="en-IN" sz="2400" b="1" dirty="0"/>
              <a:t>  </a:t>
            </a:r>
            <a:endParaRPr lang="en-US" sz="2400" b="1" dirty="0"/>
          </a:p>
        </p:txBody>
      </p:sp>
      <p:pic>
        <p:nvPicPr>
          <p:cNvPr id="14" name="Picture 13">
            <a:extLst>
              <a:ext uri="{FF2B5EF4-FFF2-40B4-BE49-F238E27FC236}">
                <a16:creationId xmlns:a16="http://schemas.microsoft.com/office/drawing/2014/main" id="{83DDAE00-7EA4-D42C-DEB3-68171C25EE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38078" y="2436749"/>
            <a:ext cx="14881121" cy="7169826"/>
          </a:xfrm>
          <a:prstGeom prst="rect">
            <a:avLst/>
          </a:prstGeom>
        </p:spPr>
      </p:pic>
    </p:spTree>
    <p:extLst>
      <p:ext uri="{BB962C8B-B14F-4D97-AF65-F5344CB8AC3E}">
        <p14:creationId xmlns:p14="http://schemas.microsoft.com/office/powerpoint/2010/main" val="1775693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Store Analysis</a:t>
            </a:r>
          </a:p>
        </p:txBody>
      </p:sp>
      <p:sp>
        <p:nvSpPr>
          <p:cNvPr id="12" name="TextBox 12"/>
          <p:cNvSpPr txBox="1"/>
          <p:nvPr/>
        </p:nvSpPr>
        <p:spPr>
          <a:xfrm>
            <a:off x="533400" y="2645573"/>
            <a:ext cx="16917972" cy="8028297"/>
          </a:xfrm>
          <a:prstGeom prst="rect">
            <a:avLst/>
          </a:prstGeom>
        </p:spPr>
        <p:txBody>
          <a:bodyPr wrap="square" lIns="0" tIns="0" rIns="0" bIns="0" rtlCol="0" anchor="t">
            <a:spAutoFit/>
          </a:bodyPr>
          <a:lstStyle/>
          <a:p>
            <a:pPr marL="863588" lvl="1" indent="-431794">
              <a:lnSpc>
                <a:spcPts val="6319"/>
              </a:lnSpc>
              <a:buFont typeface="Arial"/>
              <a:buChar char="•"/>
            </a:pPr>
            <a:r>
              <a:rPr lang="en-IN" sz="2400" dirty="0"/>
              <a:t> </a:t>
            </a:r>
            <a:r>
              <a:rPr lang="en-IN" sz="4000" b="1" dirty="0"/>
              <a:t>Store Performance Dashboard Overview</a:t>
            </a:r>
          </a:p>
          <a:p>
            <a:pPr marL="863588" lvl="1" indent="-431794">
              <a:lnSpc>
                <a:spcPts val="6319"/>
              </a:lnSpc>
              <a:buFont typeface="Arial"/>
              <a:buChar char="•"/>
            </a:pPr>
            <a:r>
              <a:rPr lang="en-IN" sz="4000" b="1" dirty="0"/>
              <a:t> </a:t>
            </a:r>
            <a:r>
              <a:rPr lang="en-US" sz="4000" b="1" dirty="0"/>
              <a:t>Objective:</a:t>
            </a:r>
            <a:r>
              <a:rPr lang="en-US" sz="4000" dirty="0"/>
              <a:t> Provide a comprehensive view of store performance through various analyses.</a:t>
            </a:r>
            <a:endParaRPr lang="en-IN" sz="4000" b="1" dirty="0"/>
          </a:p>
          <a:p>
            <a:pPr marL="863588" lvl="1" indent="-431794">
              <a:lnSpc>
                <a:spcPts val="6319"/>
              </a:lnSpc>
              <a:buFont typeface="Arial"/>
              <a:buChar char="•"/>
            </a:pPr>
            <a:r>
              <a:rPr lang="en-IN" sz="4000" b="1" dirty="0"/>
              <a:t> </a:t>
            </a:r>
            <a:r>
              <a:rPr lang="en-IN" sz="4000" dirty="0"/>
              <a:t>Dashboard Components</a:t>
            </a:r>
            <a:r>
              <a:rPr lang="en-IN" sz="4000" b="1" dirty="0"/>
              <a:t> </a:t>
            </a:r>
          </a:p>
          <a:p>
            <a:pPr marL="863588" lvl="1" indent="-431794">
              <a:lnSpc>
                <a:spcPts val="6319"/>
              </a:lnSpc>
              <a:buFont typeface="Arial"/>
              <a:buChar char="•"/>
            </a:pPr>
            <a:r>
              <a:rPr lang="en-IN" sz="4000" b="1" dirty="0"/>
              <a:t> </a:t>
            </a:r>
            <a:r>
              <a:rPr lang="en-IN" sz="4000" dirty="0"/>
              <a:t>Reports Included:</a:t>
            </a:r>
            <a:endParaRPr lang="en-IN" sz="4000" b="1" dirty="0"/>
          </a:p>
          <a:p>
            <a:pPr marL="863588" lvl="1" indent="-431794">
              <a:lnSpc>
                <a:spcPts val="6319"/>
              </a:lnSpc>
              <a:buFont typeface="Arial"/>
              <a:buChar char="•"/>
            </a:pPr>
            <a:r>
              <a:rPr lang="en-IN" sz="4000" b="1" dirty="0"/>
              <a:t> </a:t>
            </a:r>
            <a:r>
              <a:rPr lang="en-US" sz="4000" b="1" dirty="0"/>
              <a:t>Sales Analysis:</a:t>
            </a:r>
            <a:r>
              <a:rPr lang="en-US" sz="4000" dirty="0"/>
              <a:t> Visualizes total sales over time.</a:t>
            </a:r>
            <a:endParaRPr lang="en-IN" sz="4000" b="1" dirty="0"/>
          </a:p>
          <a:p>
            <a:pPr marL="863588" lvl="1" indent="-431794">
              <a:lnSpc>
                <a:spcPts val="6319"/>
              </a:lnSpc>
              <a:buFont typeface="Arial"/>
              <a:buChar char="•"/>
            </a:pPr>
            <a:r>
              <a:rPr lang="en-IN" sz="4000" b="1" dirty="0"/>
              <a:t> </a:t>
            </a:r>
            <a:r>
              <a:rPr lang="en-US" sz="4000" b="1" dirty="0"/>
              <a:t>Customer Analysis:</a:t>
            </a:r>
            <a:r>
              <a:rPr lang="en-US" sz="4000" dirty="0"/>
              <a:t> Breaks down customer demographics and behaviors.</a:t>
            </a:r>
            <a:endParaRPr lang="en-IN" sz="4000" b="1" dirty="0"/>
          </a:p>
          <a:p>
            <a:pPr marL="863588" lvl="1" indent="-431794">
              <a:lnSpc>
                <a:spcPts val="6319"/>
              </a:lnSpc>
              <a:buFont typeface="Arial"/>
              <a:buChar char="•"/>
            </a:pPr>
            <a:r>
              <a:rPr lang="en-IN" sz="4000" b="1" dirty="0"/>
              <a:t> Profit Analysis:</a:t>
            </a:r>
            <a:r>
              <a:rPr lang="en-IN" sz="4000" dirty="0"/>
              <a:t> Examines profit margins and trends.</a:t>
            </a:r>
            <a:endParaRPr lang="en-IN" sz="4000" b="1" dirty="0"/>
          </a:p>
          <a:p>
            <a:pPr marL="431794" lvl="1">
              <a:lnSpc>
                <a:spcPts val="6319"/>
              </a:lnSpc>
            </a:pPr>
            <a:r>
              <a:rPr lang="en-US" sz="4000" dirty="0"/>
              <a:t> </a:t>
            </a:r>
            <a:endParaRPr lang="en-IN" sz="4000" dirty="0"/>
          </a:p>
          <a:p>
            <a:pPr marL="431794" lvl="1">
              <a:lnSpc>
                <a:spcPts val="6319"/>
              </a:lnSpc>
            </a:pPr>
            <a:endParaRPr lang="en-IN" sz="2400" dirty="0"/>
          </a:p>
        </p:txBody>
      </p:sp>
    </p:spTree>
    <p:extLst>
      <p:ext uri="{BB962C8B-B14F-4D97-AF65-F5344CB8AC3E}">
        <p14:creationId xmlns:p14="http://schemas.microsoft.com/office/powerpoint/2010/main" val="3946001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Store Analysis</a:t>
            </a:r>
          </a:p>
        </p:txBody>
      </p:sp>
      <p:sp>
        <p:nvSpPr>
          <p:cNvPr id="12" name="TextBox 12"/>
          <p:cNvSpPr txBox="1"/>
          <p:nvPr/>
        </p:nvSpPr>
        <p:spPr>
          <a:xfrm>
            <a:off x="646140" y="2381812"/>
            <a:ext cx="16917972" cy="9227975"/>
          </a:xfrm>
          <a:prstGeom prst="rect">
            <a:avLst/>
          </a:prstGeom>
        </p:spPr>
        <p:txBody>
          <a:bodyPr wrap="square" lIns="0" tIns="0" rIns="0" bIns="0" rtlCol="0" anchor="t">
            <a:spAutoFit/>
          </a:bodyPr>
          <a:lstStyle/>
          <a:p>
            <a:pPr marL="863588" lvl="1" indent="-431794">
              <a:lnSpc>
                <a:spcPts val="6319"/>
              </a:lnSpc>
              <a:buFont typeface="Arial"/>
              <a:buChar char="•"/>
            </a:pPr>
            <a:r>
              <a:rPr lang="en-IN" sz="2400" b="1" dirty="0"/>
              <a:t> </a:t>
            </a:r>
            <a:r>
              <a:rPr lang="en-IN" sz="4000" b="1" dirty="0"/>
              <a:t> Interactive Elements</a:t>
            </a:r>
          </a:p>
          <a:p>
            <a:pPr>
              <a:buFont typeface="Arial" panose="020B0604020202020204" pitchFamily="34" charset="0"/>
              <a:buChar char="•"/>
            </a:pPr>
            <a:r>
              <a:rPr lang="en-IN" sz="4000" b="1" dirty="0"/>
              <a:t> Cards: </a:t>
            </a:r>
            <a:r>
              <a:rPr lang="en-US" sz="4000" dirty="0"/>
              <a:t>Display key metrics such as: Total Profit</a:t>
            </a:r>
          </a:p>
          <a:p>
            <a:pPr>
              <a:buFont typeface="Arial" panose="020B0604020202020204" pitchFamily="34" charset="0"/>
              <a:buChar char="•"/>
            </a:pPr>
            <a:r>
              <a:rPr lang="en-US" sz="4000" dirty="0"/>
              <a:t> Total Sales</a:t>
            </a:r>
          </a:p>
          <a:p>
            <a:pPr>
              <a:buFont typeface="Arial" panose="020B0604020202020204" pitchFamily="34" charset="0"/>
              <a:buChar char="•"/>
            </a:pPr>
            <a:r>
              <a:rPr lang="en-US" sz="4000" dirty="0"/>
              <a:t>Quantity Sold</a:t>
            </a:r>
          </a:p>
          <a:p>
            <a:pPr>
              <a:buFont typeface="Arial" panose="020B0604020202020204" pitchFamily="34" charset="0"/>
              <a:buChar char="•"/>
            </a:pPr>
            <a:r>
              <a:rPr lang="en-US" sz="4000" dirty="0"/>
              <a:t>Total Discount</a:t>
            </a:r>
          </a:p>
          <a:p>
            <a:pPr>
              <a:buFont typeface="Arial" panose="020B0604020202020204" pitchFamily="34" charset="0"/>
              <a:buChar char="•"/>
            </a:pPr>
            <a:r>
              <a:rPr lang="en-US" sz="4000" dirty="0"/>
              <a:t>Total Orders</a:t>
            </a:r>
          </a:p>
          <a:p>
            <a:pPr>
              <a:buFont typeface="Arial" panose="020B0604020202020204" pitchFamily="34" charset="0"/>
              <a:buChar char="•"/>
            </a:pPr>
            <a:r>
              <a:rPr lang="en-IN" sz="4000" b="1" dirty="0"/>
              <a:t> Slicers:</a:t>
            </a:r>
            <a:endParaRPr lang="en-IN" sz="4000" dirty="0"/>
          </a:p>
          <a:p>
            <a:pPr marL="863588" lvl="1" indent="-431794">
              <a:lnSpc>
                <a:spcPts val="6319"/>
              </a:lnSpc>
              <a:buFont typeface="Arial"/>
              <a:buChar char="•"/>
            </a:pPr>
            <a:r>
              <a:rPr lang="en-US" sz="4000" dirty="0"/>
              <a:t>Ship Mode (Standard, First Class, Second Class, Same Day)</a:t>
            </a:r>
          </a:p>
          <a:p>
            <a:pPr marL="431794" lvl="1">
              <a:lnSpc>
                <a:spcPts val="6319"/>
              </a:lnSpc>
            </a:pPr>
            <a:r>
              <a:rPr lang="en-IN" sz="4000" b="1" dirty="0"/>
              <a:t>Advanced Visuals</a:t>
            </a:r>
            <a:r>
              <a:rPr lang="en-US" sz="4000" b="1" dirty="0"/>
              <a:t>: </a:t>
            </a:r>
          </a:p>
          <a:p>
            <a:pPr marL="431794" lvl="1">
              <a:lnSpc>
                <a:spcPts val="6319"/>
              </a:lnSpc>
            </a:pPr>
            <a:r>
              <a:rPr lang="en-IN" sz="4000" dirty="0"/>
              <a:t>KPI Profit by Segment:</a:t>
            </a:r>
            <a:endParaRPr lang="en-US" sz="4000" b="1" dirty="0"/>
          </a:p>
          <a:p>
            <a:pPr marL="431794" lvl="1">
              <a:lnSpc>
                <a:spcPts val="6319"/>
              </a:lnSpc>
            </a:pPr>
            <a:r>
              <a:rPr lang="en-IN" sz="4000" dirty="0"/>
              <a:t>Gauge Report:</a:t>
            </a:r>
            <a:endParaRPr lang="en-IN" sz="4000" b="1" dirty="0"/>
          </a:p>
          <a:p>
            <a:pPr marL="431794" lvl="1">
              <a:lnSpc>
                <a:spcPts val="6319"/>
              </a:lnSpc>
            </a:pPr>
            <a:r>
              <a:rPr lang="en-US" sz="4000" dirty="0"/>
              <a:t> </a:t>
            </a:r>
            <a:endParaRPr lang="en-IN" sz="4000" dirty="0"/>
          </a:p>
          <a:p>
            <a:pPr marL="431794" lvl="1">
              <a:lnSpc>
                <a:spcPts val="6319"/>
              </a:lnSpc>
            </a:pPr>
            <a:endParaRPr lang="en-IN" sz="2400" dirty="0"/>
          </a:p>
        </p:txBody>
      </p:sp>
    </p:spTree>
    <p:extLst>
      <p:ext uri="{BB962C8B-B14F-4D97-AF65-F5344CB8AC3E}">
        <p14:creationId xmlns:p14="http://schemas.microsoft.com/office/powerpoint/2010/main" val="996879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Store Analysis</a:t>
            </a:r>
          </a:p>
        </p:txBody>
      </p:sp>
      <p:sp>
        <p:nvSpPr>
          <p:cNvPr id="12" name="TextBox 12"/>
          <p:cNvSpPr txBox="1"/>
          <p:nvPr/>
        </p:nvSpPr>
        <p:spPr>
          <a:xfrm>
            <a:off x="646140" y="2381812"/>
            <a:ext cx="16917972" cy="7573676"/>
          </a:xfrm>
          <a:prstGeom prst="rect">
            <a:avLst/>
          </a:prstGeom>
        </p:spPr>
        <p:txBody>
          <a:bodyPr wrap="square" lIns="0" tIns="0" rIns="0" bIns="0" rtlCol="0" anchor="t">
            <a:spAutoFit/>
          </a:bodyPr>
          <a:lstStyle/>
          <a:p>
            <a:pPr marL="863588" lvl="1" indent="-431794">
              <a:lnSpc>
                <a:spcPts val="6319"/>
              </a:lnSpc>
              <a:buFont typeface="Arial"/>
              <a:buChar char="•"/>
            </a:pPr>
            <a:r>
              <a:rPr lang="en-IN" sz="2400" b="1" dirty="0"/>
              <a:t> </a:t>
            </a:r>
            <a:r>
              <a:rPr lang="en-IN" sz="4000" dirty="0"/>
              <a:t>Key Insights</a:t>
            </a:r>
            <a:endParaRPr lang="en-IN" sz="2400" b="1" dirty="0"/>
          </a:p>
          <a:p>
            <a:pPr marL="863588" lvl="1" indent="-431794">
              <a:lnSpc>
                <a:spcPts val="6319"/>
              </a:lnSpc>
              <a:buFont typeface="Arial"/>
              <a:buChar char="•"/>
            </a:pPr>
            <a:r>
              <a:rPr lang="en-IN" sz="2400" b="1" dirty="0"/>
              <a:t> </a:t>
            </a:r>
            <a:r>
              <a:rPr lang="en-IN" sz="4000" dirty="0"/>
              <a:t>Comprehensive View:</a:t>
            </a:r>
            <a:r>
              <a:rPr lang="en-IN" sz="2400" b="1" dirty="0"/>
              <a:t>  </a:t>
            </a:r>
            <a:r>
              <a:rPr lang="en-US" sz="4000" dirty="0"/>
              <a:t>Integrates multiple reports for an all-encompassing performance analysis.</a:t>
            </a:r>
            <a:endParaRPr lang="en-IN" sz="2400" b="1" dirty="0"/>
          </a:p>
          <a:p>
            <a:pPr marL="863588" lvl="1" indent="-431794">
              <a:lnSpc>
                <a:spcPts val="6319"/>
              </a:lnSpc>
              <a:buFont typeface="Arial"/>
              <a:buChar char="•"/>
            </a:pPr>
            <a:r>
              <a:rPr lang="en-IN" sz="2400" b="1" dirty="0"/>
              <a:t> </a:t>
            </a:r>
            <a:r>
              <a:rPr lang="en-IN" sz="4000" dirty="0"/>
              <a:t>Interactivity:</a:t>
            </a:r>
            <a:r>
              <a:rPr lang="en-IN" sz="2400" b="1" dirty="0"/>
              <a:t> </a:t>
            </a:r>
            <a:r>
              <a:rPr lang="en-US" sz="4000" dirty="0"/>
              <a:t>Users can interact with slicers and cards to filter and focus on specific data points.</a:t>
            </a:r>
            <a:endParaRPr lang="en-IN" sz="2400" b="1" dirty="0"/>
          </a:p>
          <a:p>
            <a:pPr marL="863588" lvl="1" indent="-431794">
              <a:lnSpc>
                <a:spcPts val="6319"/>
              </a:lnSpc>
              <a:buFont typeface="Arial"/>
              <a:buChar char="•"/>
            </a:pPr>
            <a:r>
              <a:rPr lang="en-IN" sz="2400" b="1" dirty="0"/>
              <a:t> </a:t>
            </a:r>
            <a:r>
              <a:rPr lang="en-IN" sz="4000" dirty="0"/>
              <a:t>Performance Metrics</a:t>
            </a:r>
            <a:r>
              <a:rPr lang="en-IN" sz="2400" b="1" dirty="0"/>
              <a:t>:  </a:t>
            </a:r>
            <a:endParaRPr lang="en-US" dirty="0"/>
          </a:p>
          <a:p>
            <a:pPr marL="742950" lvl="1" indent="-285750">
              <a:buFont typeface="Arial" panose="020B0604020202020204" pitchFamily="34" charset="0"/>
              <a:buChar char="•"/>
            </a:pPr>
            <a:r>
              <a:rPr lang="en-US" sz="4000" dirty="0"/>
              <a:t>Quickly assess store performance with key metrics and advanced visuals.</a:t>
            </a:r>
          </a:p>
          <a:p>
            <a:pPr marL="863588" lvl="1" indent="-431794">
              <a:lnSpc>
                <a:spcPts val="6319"/>
              </a:lnSpc>
              <a:buFont typeface="Arial"/>
              <a:buChar char="•"/>
            </a:pPr>
            <a:endParaRPr lang="en-IN" sz="4000" b="1" dirty="0"/>
          </a:p>
          <a:p>
            <a:pPr>
              <a:buFont typeface="Arial" panose="020B0604020202020204" pitchFamily="34" charset="0"/>
              <a:buChar char="•"/>
            </a:pPr>
            <a:r>
              <a:rPr lang="en-IN" sz="4000" b="1" dirty="0"/>
              <a:t> </a:t>
            </a:r>
            <a:r>
              <a:rPr lang="en-US" sz="4000" dirty="0"/>
              <a:t> </a:t>
            </a:r>
            <a:endParaRPr lang="en-IN" sz="4000" dirty="0"/>
          </a:p>
          <a:p>
            <a:pPr marL="431794" lvl="1">
              <a:lnSpc>
                <a:spcPts val="6319"/>
              </a:lnSpc>
            </a:pPr>
            <a:endParaRPr lang="en-IN" sz="2400" dirty="0"/>
          </a:p>
        </p:txBody>
      </p:sp>
    </p:spTree>
    <p:extLst>
      <p:ext uri="{BB962C8B-B14F-4D97-AF65-F5344CB8AC3E}">
        <p14:creationId xmlns:p14="http://schemas.microsoft.com/office/powerpoint/2010/main" val="1764269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3829518" y="829392"/>
            <a:ext cx="9863713" cy="1177290"/>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000000"/>
                </a:solidFill>
                <a:latin typeface="DM Sans Bold"/>
              </a:rPr>
              <a:t>Competitors</a:t>
            </a:r>
          </a:p>
        </p:txBody>
      </p:sp>
      <p:sp>
        <p:nvSpPr>
          <p:cNvPr id="12" name="TextBox 12"/>
          <p:cNvSpPr txBox="1"/>
          <p:nvPr/>
        </p:nvSpPr>
        <p:spPr>
          <a:xfrm>
            <a:off x="452427" y="2477175"/>
            <a:ext cx="16617895" cy="6817489"/>
          </a:xfrm>
          <a:prstGeom prst="rect">
            <a:avLst/>
          </a:prstGeom>
        </p:spPr>
        <p:txBody>
          <a:bodyPr lIns="0" tIns="0" rIns="0" bIns="0" rtlCol="0" anchor="t">
            <a:spAutoFit/>
          </a:bodyPr>
          <a:lstStyle/>
          <a:p>
            <a:pPr marL="820409" lvl="1" indent="-410205" algn="l">
              <a:lnSpc>
                <a:spcPts val="6003"/>
              </a:lnSpc>
              <a:buFont typeface="Arial"/>
              <a:buChar char="•"/>
            </a:pPr>
            <a:r>
              <a:rPr lang="en-US" sz="3799">
                <a:solidFill>
                  <a:srgbClr val="000000"/>
                </a:solidFill>
                <a:latin typeface="Canva Sans"/>
              </a:rPr>
              <a:t>Amazon: As the largest e-commerce platform globally, Amazon poses a substantial threat with its vast product range, fast delivery services, and Prime membership benefits. However, when it comes to physical store presence, Amazon's stores are relatively fewer and not as widespread.</a:t>
            </a:r>
          </a:p>
          <a:p>
            <a:pPr algn="l">
              <a:lnSpc>
                <a:spcPts val="6003"/>
              </a:lnSpc>
            </a:pPr>
            <a:endParaRPr lang="en-US" sz="3799">
              <a:solidFill>
                <a:srgbClr val="000000"/>
              </a:solidFill>
              <a:latin typeface="Canva Sans"/>
            </a:endParaRPr>
          </a:p>
          <a:p>
            <a:pPr marL="820409" lvl="1" indent="-410205" algn="l">
              <a:lnSpc>
                <a:spcPts val="6003"/>
              </a:lnSpc>
              <a:buFont typeface="Arial"/>
              <a:buChar char="•"/>
            </a:pPr>
            <a:r>
              <a:rPr lang="en-US" sz="3799">
                <a:solidFill>
                  <a:srgbClr val="000000"/>
                </a:solidFill>
                <a:latin typeface="Canva Sans"/>
              </a:rPr>
              <a:t>Target: Known for its trendy merchandise and strong brand loyalty, Target attracts a different demographic. While Target stores often provide a more aesthetically pleasing shopping experience.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D4331"/>
        </a:solidFill>
        <a:effectLst/>
      </p:bgPr>
    </p:bg>
    <p:spTree>
      <p:nvGrpSpPr>
        <p:cNvPr id="1" name=""/>
        <p:cNvGrpSpPr/>
        <p:nvPr/>
      </p:nvGrpSpPr>
      <p:grpSpPr>
        <a:xfrm>
          <a:off x="0" y="0"/>
          <a:ext cx="0" cy="0"/>
          <a:chOff x="0" y="0"/>
          <a:chExt cx="0" cy="0"/>
        </a:xfrm>
      </p:grpSpPr>
      <p:sp>
        <p:nvSpPr>
          <p:cNvPr id="2" name="Freeform 2"/>
          <p:cNvSpPr/>
          <p:nvPr/>
        </p:nvSpPr>
        <p:spPr>
          <a:xfrm rot="116961">
            <a:off x="1211747" y="857014"/>
            <a:ext cx="15962248" cy="11033904"/>
          </a:xfrm>
          <a:custGeom>
            <a:avLst/>
            <a:gdLst/>
            <a:ahLst/>
            <a:cxnLst/>
            <a:rect l="l" t="t" r="r" b="b"/>
            <a:pathLst>
              <a:path w="15962248" h="11033904">
                <a:moveTo>
                  <a:pt x="0" y="0"/>
                </a:moveTo>
                <a:lnTo>
                  <a:pt x="15962247" y="0"/>
                </a:lnTo>
                <a:lnTo>
                  <a:pt x="15962247" y="11033903"/>
                </a:lnTo>
                <a:lnTo>
                  <a:pt x="0" y="11033903"/>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4018177" y="2876651"/>
            <a:ext cx="10251646" cy="3113032"/>
          </a:xfrm>
          <a:prstGeom prst="rect">
            <a:avLst/>
          </a:prstGeom>
        </p:spPr>
        <p:txBody>
          <a:bodyPr lIns="0" tIns="0" rIns="0" bIns="0" rtlCol="0" anchor="t">
            <a:spAutoFit/>
          </a:bodyPr>
          <a:lstStyle/>
          <a:p>
            <a:pPr algn="ctr">
              <a:lnSpc>
                <a:spcPts val="11250"/>
              </a:lnSpc>
            </a:pPr>
            <a:r>
              <a:rPr lang="en-US" sz="15000" dirty="0">
                <a:solidFill>
                  <a:srgbClr val="2D1F13"/>
                </a:solidFill>
                <a:latin typeface="Lumios Brush"/>
              </a:rPr>
              <a:t>Power BI Data </a:t>
            </a:r>
          </a:p>
          <a:p>
            <a:pPr algn="ctr">
              <a:lnSpc>
                <a:spcPts val="11250"/>
              </a:lnSpc>
            </a:pPr>
            <a:r>
              <a:rPr lang="en-US" sz="15000" dirty="0">
                <a:solidFill>
                  <a:srgbClr val="2D1F13"/>
                </a:solidFill>
                <a:latin typeface="Lumios Brush"/>
              </a:rPr>
              <a:t>Visualization</a:t>
            </a:r>
          </a:p>
        </p:txBody>
      </p:sp>
      <p:sp>
        <p:nvSpPr>
          <p:cNvPr id="4" name="TextBox 4"/>
          <p:cNvSpPr txBox="1"/>
          <p:nvPr/>
        </p:nvSpPr>
        <p:spPr>
          <a:xfrm>
            <a:off x="3283182" y="6848992"/>
            <a:ext cx="11721636" cy="679673"/>
          </a:xfrm>
          <a:prstGeom prst="rect">
            <a:avLst/>
          </a:prstGeom>
        </p:spPr>
        <p:txBody>
          <a:bodyPr lIns="0" tIns="0" rIns="0" bIns="0" rtlCol="0" anchor="t">
            <a:spAutoFit/>
          </a:bodyPr>
          <a:lstStyle/>
          <a:p>
            <a:pPr algn="ctr">
              <a:lnSpc>
                <a:spcPts val="5300"/>
              </a:lnSpc>
            </a:pPr>
            <a:r>
              <a:rPr lang="en-US" sz="5300" dirty="0">
                <a:solidFill>
                  <a:srgbClr val="2D1F13"/>
                </a:solidFill>
                <a:latin typeface="Nefelibata Sans"/>
              </a:rPr>
              <a:t>Root Cause Analysis</a:t>
            </a:r>
          </a:p>
        </p:txBody>
      </p:sp>
      <p:sp>
        <p:nvSpPr>
          <p:cNvPr id="5" name="Freeform 5"/>
          <p:cNvSpPr/>
          <p:nvPr/>
        </p:nvSpPr>
        <p:spPr>
          <a:xfrm>
            <a:off x="-1487606" y="1155214"/>
            <a:ext cx="5505783" cy="10437502"/>
          </a:xfrm>
          <a:custGeom>
            <a:avLst/>
            <a:gdLst/>
            <a:ahLst/>
            <a:cxnLst/>
            <a:rect l="l" t="t" r="r" b="b"/>
            <a:pathLst>
              <a:path w="5505783" h="10437502">
                <a:moveTo>
                  <a:pt x="0" y="0"/>
                </a:moveTo>
                <a:lnTo>
                  <a:pt x="5505783" y="0"/>
                </a:lnTo>
                <a:lnTo>
                  <a:pt x="5505783" y="10437503"/>
                </a:lnTo>
                <a:lnTo>
                  <a:pt x="0" y="10437503"/>
                </a:lnTo>
                <a:lnTo>
                  <a:pt x="0" y="0"/>
                </a:lnTo>
                <a:close/>
              </a:path>
            </a:pathLst>
          </a:custGeom>
          <a:blipFill>
            <a:blip r:embed="rId3"/>
            <a:stretch>
              <a:fillRect/>
            </a:stretch>
          </a:blipFill>
        </p:spPr>
      </p:sp>
      <p:sp>
        <p:nvSpPr>
          <p:cNvPr id="6" name="Freeform 6"/>
          <p:cNvSpPr/>
          <p:nvPr/>
        </p:nvSpPr>
        <p:spPr>
          <a:xfrm flipH="1">
            <a:off x="15004818" y="5601593"/>
            <a:ext cx="3242696" cy="5991124"/>
          </a:xfrm>
          <a:custGeom>
            <a:avLst/>
            <a:gdLst/>
            <a:ahLst/>
            <a:cxnLst/>
            <a:rect l="l" t="t" r="r" b="b"/>
            <a:pathLst>
              <a:path w="3242696" h="5991124">
                <a:moveTo>
                  <a:pt x="3242696" y="0"/>
                </a:moveTo>
                <a:lnTo>
                  <a:pt x="0" y="0"/>
                </a:lnTo>
                <a:lnTo>
                  <a:pt x="0" y="5991124"/>
                </a:lnTo>
                <a:lnTo>
                  <a:pt x="3242696" y="5991124"/>
                </a:lnTo>
                <a:lnTo>
                  <a:pt x="3242696" y="0"/>
                </a:lnTo>
                <a:close/>
              </a:path>
            </a:pathLst>
          </a:custGeom>
          <a:blipFill>
            <a:blip r:embed="rId4"/>
            <a:stretch>
              <a:fillRect/>
            </a:stretch>
          </a:blipFill>
        </p:spPr>
      </p:sp>
    </p:spTree>
    <p:extLst>
      <p:ext uri="{BB962C8B-B14F-4D97-AF65-F5344CB8AC3E}">
        <p14:creationId xmlns:p14="http://schemas.microsoft.com/office/powerpoint/2010/main" val="3302427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RCA Analysis</a:t>
            </a:r>
          </a:p>
        </p:txBody>
      </p:sp>
      <p:pic>
        <p:nvPicPr>
          <p:cNvPr id="15" name="Picture 14">
            <a:extLst>
              <a:ext uri="{FF2B5EF4-FFF2-40B4-BE49-F238E27FC236}">
                <a16:creationId xmlns:a16="http://schemas.microsoft.com/office/drawing/2014/main" id="{4BEB68DF-5A75-CDB1-266E-7F4B5050B7A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26288" y="2432437"/>
            <a:ext cx="16078200" cy="6587450"/>
          </a:xfrm>
          <a:prstGeom prst="rect">
            <a:avLst/>
          </a:prstGeom>
        </p:spPr>
      </p:pic>
    </p:spTree>
    <p:extLst>
      <p:ext uri="{BB962C8B-B14F-4D97-AF65-F5344CB8AC3E}">
        <p14:creationId xmlns:p14="http://schemas.microsoft.com/office/powerpoint/2010/main" val="3220856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RCA Analysis</a:t>
            </a:r>
          </a:p>
        </p:txBody>
      </p:sp>
      <p:sp>
        <p:nvSpPr>
          <p:cNvPr id="12" name="TextBox 12"/>
          <p:cNvSpPr txBox="1"/>
          <p:nvPr/>
        </p:nvSpPr>
        <p:spPr>
          <a:xfrm>
            <a:off x="533400" y="2645573"/>
            <a:ext cx="16917972" cy="6381042"/>
          </a:xfrm>
          <a:prstGeom prst="rect">
            <a:avLst/>
          </a:prstGeom>
        </p:spPr>
        <p:txBody>
          <a:bodyPr wrap="square" lIns="0" tIns="0" rIns="0" bIns="0" rtlCol="0" anchor="t">
            <a:spAutoFit/>
          </a:bodyPr>
          <a:lstStyle/>
          <a:p>
            <a:pPr marL="431794" lvl="1">
              <a:lnSpc>
                <a:spcPts val="6319"/>
              </a:lnSpc>
            </a:pPr>
            <a:endParaRPr lang="en-IN" sz="4000" b="1" dirty="0"/>
          </a:p>
          <a:p>
            <a:pPr marL="1028700" lvl="1" indent="-571500">
              <a:buFont typeface="Arial" panose="020B0604020202020204" pitchFamily="34" charset="0"/>
              <a:buChar char="•"/>
            </a:pPr>
            <a:r>
              <a:rPr lang="en-IN" sz="4000" b="1" dirty="0"/>
              <a:t> </a:t>
            </a:r>
            <a:r>
              <a:rPr lang="en-US" sz="4000" b="1" dirty="0"/>
              <a:t>Overview</a:t>
            </a:r>
          </a:p>
          <a:p>
            <a:pPr marL="1028700" lvl="1" indent="-571500">
              <a:buFont typeface="Arial" panose="020B0604020202020204" pitchFamily="34" charset="0"/>
              <a:buChar char="•"/>
            </a:pPr>
            <a:r>
              <a:rPr lang="en-US" sz="4000" dirty="0"/>
              <a:t>The Root Cause Analysis (RCA) report provides a comprehensive view of key performance metrics and insights to help identify underlying factors affecting business performance. </a:t>
            </a:r>
          </a:p>
          <a:p>
            <a:pPr marL="863588" lvl="1" indent="-431794">
              <a:lnSpc>
                <a:spcPts val="6319"/>
              </a:lnSpc>
              <a:buFont typeface="Arial"/>
              <a:buChar char="•"/>
            </a:pPr>
            <a:r>
              <a:rPr lang="en-IN" sz="4000" b="1" dirty="0"/>
              <a:t> </a:t>
            </a:r>
            <a:r>
              <a:rPr lang="en-US" sz="4000" dirty="0"/>
              <a:t> This report consolidates various analyses into a single, interactive dashboard for better data visualization and decision-making.</a:t>
            </a:r>
          </a:p>
          <a:p>
            <a:pPr marL="863588" lvl="1" indent="-431794">
              <a:lnSpc>
                <a:spcPts val="6319"/>
              </a:lnSpc>
              <a:buFont typeface="Arial"/>
              <a:buChar char="•"/>
            </a:pPr>
            <a:endParaRPr lang="en-IN" sz="4000" dirty="0"/>
          </a:p>
          <a:p>
            <a:pPr marL="431794" lvl="1">
              <a:lnSpc>
                <a:spcPts val="6319"/>
              </a:lnSpc>
            </a:pPr>
            <a:endParaRPr lang="en-IN" sz="2400" dirty="0"/>
          </a:p>
        </p:txBody>
      </p:sp>
    </p:spTree>
    <p:extLst>
      <p:ext uri="{BB962C8B-B14F-4D97-AF65-F5344CB8AC3E}">
        <p14:creationId xmlns:p14="http://schemas.microsoft.com/office/powerpoint/2010/main" val="3177300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RCA Analysis</a:t>
            </a:r>
          </a:p>
        </p:txBody>
      </p:sp>
      <p:sp>
        <p:nvSpPr>
          <p:cNvPr id="12" name="TextBox 12"/>
          <p:cNvSpPr txBox="1"/>
          <p:nvPr/>
        </p:nvSpPr>
        <p:spPr>
          <a:xfrm>
            <a:off x="646140" y="1985236"/>
            <a:ext cx="16917972" cy="7766037"/>
          </a:xfrm>
          <a:prstGeom prst="rect">
            <a:avLst/>
          </a:prstGeom>
        </p:spPr>
        <p:txBody>
          <a:bodyPr wrap="square" lIns="0" tIns="0" rIns="0" bIns="0" rtlCol="0" anchor="t">
            <a:spAutoFit/>
          </a:bodyPr>
          <a:lstStyle/>
          <a:p>
            <a:pPr lvl="1"/>
            <a:endParaRPr lang="en-US" sz="4000" b="1" dirty="0"/>
          </a:p>
          <a:p>
            <a:pPr marL="863588" lvl="1" indent="-431794">
              <a:lnSpc>
                <a:spcPts val="6319"/>
              </a:lnSpc>
              <a:buFont typeface="Arial"/>
              <a:buChar char="•"/>
            </a:pPr>
            <a:r>
              <a:rPr lang="en-IN" sz="4000" dirty="0"/>
              <a:t> </a:t>
            </a:r>
            <a:r>
              <a:rPr lang="en-IN" sz="4000" b="1" dirty="0"/>
              <a:t>Key Analyses</a:t>
            </a:r>
          </a:p>
          <a:p>
            <a:pPr marL="863588" lvl="1" indent="-431794">
              <a:lnSpc>
                <a:spcPts val="6319"/>
              </a:lnSpc>
              <a:buFont typeface="Arial"/>
              <a:buChar char="•"/>
            </a:pPr>
            <a:r>
              <a:rPr lang="en-IN" sz="4000" b="1" dirty="0"/>
              <a:t> </a:t>
            </a:r>
            <a:r>
              <a:rPr lang="en-US" sz="4000" b="1" dirty="0"/>
              <a:t>Sales Analysis:</a:t>
            </a:r>
            <a:r>
              <a:rPr lang="en-US" sz="4000" dirty="0"/>
              <a:t> Visual representation of total sales over time to identify trends and patterns.</a:t>
            </a:r>
            <a:endParaRPr lang="en-IN" sz="4000" b="1" dirty="0"/>
          </a:p>
          <a:p>
            <a:pPr marL="863588" lvl="1" indent="-431794">
              <a:lnSpc>
                <a:spcPts val="6319"/>
              </a:lnSpc>
              <a:buFont typeface="Arial"/>
              <a:buChar char="•"/>
            </a:pPr>
            <a:r>
              <a:rPr lang="en-IN" sz="4000" b="1" dirty="0"/>
              <a:t> </a:t>
            </a:r>
            <a:r>
              <a:rPr lang="en-US" sz="4000" b="1" dirty="0"/>
              <a:t>Orders Analysis:</a:t>
            </a:r>
            <a:r>
              <a:rPr lang="en-US" sz="4000" dirty="0"/>
              <a:t> Breakdown of total orders, providing insight into customer purchasing behavior.</a:t>
            </a:r>
            <a:endParaRPr lang="en-IN" sz="4000" b="1" dirty="0"/>
          </a:p>
          <a:p>
            <a:pPr marL="863588" lvl="1" indent="-431794">
              <a:lnSpc>
                <a:spcPts val="6319"/>
              </a:lnSpc>
              <a:buFont typeface="Arial"/>
              <a:buChar char="•"/>
            </a:pPr>
            <a:r>
              <a:rPr lang="en-IN" sz="4000" b="1" dirty="0"/>
              <a:t> Profit Analysis:</a:t>
            </a:r>
            <a:r>
              <a:rPr lang="en-IN" sz="4000" dirty="0"/>
              <a:t> Examination of profit margins across different dimensions.</a:t>
            </a:r>
            <a:endParaRPr lang="en-IN" sz="4000" b="1" dirty="0"/>
          </a:p>
          <a:p>
            <a:pPr marL="863588" lvl="1" indent="-431794">
              <a:lnSpc>
                <a:spcPts val="6319"/>
              </a:lnSpc>
              <a:buFont typeface="Arial"/>
              <a:buChar char="•"/>
            </a:pPr>
            <a:r>
              <a:rPr lang="en-IN" sz="4000" b="1" dirty="0"/>
              <a:t> </a:t>
            </a:r>
            <a:r>
              <a:rPr lang="en-US" sz="4000" b="1" dirty="0"/>
              <a:t>Ship Date Analysis:</a:t>
            </a:r>
            <a:r>
              <a:rPr lang="en-US" sz="4000" dirty="0"/>
              <a:t> Analysis of shipping dates to understand logistics performance and delivery timelines.</a:t>
            </a:r>
            <a:endParaRPr lang="en-IN" sz="4000" b="1" dirty="0"/>
          </a:p>
          <a:p>
            <a:pPr marL="431794" lvl="1">
              <a:lnSpc>
                <a:spcPts val="6319"/>
              </a:lnSpc>
            </a:pPr>
            <a:endParaRPr lang="en-IN" sz="2400" dirty="0"/>
          </a:p>
        </p:txBody>
      </p:sp>
    </p:spTree>
    <p:extLst>
      <p:ext uri="{BB962C8B-B14F-4D97-AF65-F5344CB8AC3E}">
        <p14:creationId xmlns:p14="http://schemas.microsoft.com/office/powerpoint/2010/main" val="2119780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RCA Analysis</a:t>
            </a:r>
          </a:p>
        </p:txBody>
      </p:sp>
      <p:sp>
        <p:nvSpPr>
          <p:cNvPr id="12" name="TextBox 12"/>
          <p:cNvSpPr txBox="1"/>
          <p:nvPr/>
        </p:nvSpPr>
        <p:spPr>
          <a:xfrm>
            <a:off x="646140" y="1985236"/>
            <a:ext cx="16917972" cy="6958123"/>
          </a:xfrm>
          <a:prstGeom prst="rect">
            <a:avLst/>
          </a:prstGeom>
        </p:spPr>
        <p:txBody>
          <a:bodyPr wrap="square" lIns="0" tIns="0" rIns="0" bIns="0" rtlCol="0" anchor="t">
            <a:spAutoFit/>
          </a:bodyPr>
          <a:lstStyle/>
          <a:p>
            <a:pPr lvl="1"/>
            <a:endParaRPr lang="en-US" sz="4000" b="1" dirty="0"/>
          </a:p>
          <a:p>
            <a:pPr marL="863588" lvl="1" indent="-431794">
              <a:lnSpc>
                <a:spcPts val="6319"/>
              </a:lnSpc>
              <a:buFont typeface="Arial"/>
              <a:buChar char="•"/>
            </a:pPr>
            <a:r>
              <a:rPr lang="en-IN" sz="4000" dirty="0"/>
              <a:t> </a:t>
            </a:r>
            <a:r>
              <a:rPr lang="en-IN" sz="4000" b="1" dirty="0"/>
              <a:t>Key Analyses</a:t>
            </a:r>
          </a:p>
          <a:p>
            <a:pPr marL="863588" lvl="1" indent="-431794">
              <a:lnSpc>
                <a:spcPts val="6319"/>
              </a:lnSpc>
              <a:buFont typeface="Arial"/>
              <a:buChar char="•"/>
            </a:pPr>
            <a:r>
              <a:rPr lang="en-IN" sz="4000" b="1" dirty="0"/>
              <a:t> </a:t>
            </a:r>
            <a:r>
              <a:rPr lang="en-US" sz="4000" b="1" dirty="0"/>
              <a:t>Sales by Category:</a:t>
            </a:r>
            <a:r>
              <a:rPr lang="en-US" sz="4000" dirty="0"/>
              <a:t> Categorized sales data to highlight performance across different product categories.</a:t>
            </a:r>
          </a:p>
          <a:p>
            <a:pPr marL="863588" lvl="1" indent="-431794">
              <a:lnSpc>
                <a:spcPts val="6319"/>
              </a:lnSpc>
              <a:buFont typeface="Arial"/>
              <a:buChar char="•"/>
            </a:pPr>
            <a:r>
              <a:rPr lang="en-US" sz="4000" dirty="0"/>
              <a:t> </a:t>
            </a:r>
            <a:r>
              <a:rPr lang="en-US" sz="4000" b="1" dirty="0"/>
              <a:t>Profit by State and Region:</a:t>
            </a:r>
            <a:r>
              <a:rPr lang="en-US" sz="4000" dirty="0"/>
              <a:t> Geographical breakdown of profit to identify high-performing and underperforming areas.</a:t>
            </a:r>
          </a:p>
          <a:p>
            <a:pPr marL="863588" lvl="1" indent="-431794">
              <a:lnSpc>
                <a:spcPts val="6319"/>
              </a:lnSpc>
              <a:buFont typeface="Arial"/>
              <a:buChar char="•"/>
            </a:pPr>
            <a:r>
              <a:rPr lang="en-US" sz="4000" dirty="0"/>
              <a:t> </a:t>
            </a:r>
            <a:r>
              <a:rPr lang="en-US" sz="4000" b="1" dirty="0"/>
              <a:t>Yearly Trends:</a:t>
            </a:r>
            <a:r>
              <a:rPr lang="en-US" sz="4000" dirty="0"/>
              <a:t> Year-over-year comparison to track growth and performance changes.</a:t>
            </a:r>
          </a:p>
          <a:p>
            <a:pPr marL="863588" lvl="1" indent="-431794">
              <a:lnSpc>
                <a:spcPts val="6319"/>
              </a:lnSpc>
              <a:buFont typeface="Arial"/>
              <a:buChar char="•"/>
            </a:pPr>
            <a:r>
              <a:rPr lang="en-US" sz="2400" dirty="0"/>
              <a:t> </a:t>
            </a:r>
            <a:endParaRPr lang="en-IN" sz="2400" dirty="0"/>
          </a:p>
        </p:txBody>
      </p:sp>
    </p:spTree>
    <p:extLst>
      <p:ext uri="{BB962C8B-B14F-4D97-AF65-F5344CB8AC3E}">
        <p14:creationId xmlns:p14="http://schemas.microsoft.com/office/powerpoint/2010/main" val="2871143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RCA Analysis</a:t>
            </a:r>
          </a:p>
        </p:txBody>
      </p:sp>
      <p:sp>
        <p:nvSpPr>
          <p:cNvPr id="12" name="TextBox 12"/>
          <p:cNvSpPr txBox="1"/>
          <p:nvPr/>
        </p:nvSpPr>
        <p:spPr>
          <a:xfrm>
            <a:off x="877253" y="1042312"/>
            <a:ext cx="16917669" cy="9436045"/>
          </a:xfrm>
          <a:prstGeom prst="rect">
            <a:avLst/>
          </a:prstGeom>
        </p:spPr>
        <p:txBody>
          <a:bodyPr wrap="square" lIns="0" tIns="0" rIns="0" bIns="0" rtlCol="0" anchor="t">
            <a:spAutoFit/>
          </a:bodyPr>
          <a:lstStyle/>
          <a:p>
            <a:pPr lvl="1"/>
            <a:endParaRPr lang="en-US" sz="4000" b="1" dirty="0"/>
          </a:p>
          <a:p>
            <a:pPr marL="863588" lvl="1" indent="-431794">
              <a:lnSpc>
                <a:spcPts val="6319"/>
              </a:lnSpc>
              <a:buFont typeface="Arial"/>
              <a:buChar char="•"/>
            </a:pPr>
            <a:r>
              <a:rPr lang="en-IN" sz="4000" b="1" dirty="0"/>
              <a:t> Interactive Elements</a:t>
            </a:r>
          </a:p>
          <a:p>
            <a:pPr marL="863588" lvl="1" indent="-431794">
              <a:lnSpc>
                <a:spcPts val="6319"/>
              </a:lnSpc>
              <a:buFont typeface="Arial"/>
              <a:buChar char="•"/>
            </a:pPr>
            <a:r>
              <a:rPr lang="en-IN" sz="4000" dirty="0"/>
              <a:t>Cards:</a:t>
            </a:r>
            <a:endParaRPr lang="en-IN" sz="4000" b="1" dirty="0"/>
          </a:p>
          <a:p>
            <a:pPr marL="863588" lvl="1" indent="-431794">
              <a:lnSpc>
                <a:spcPts val="6319"/>
              </a:lnSpc>
              <a:buFont typeface="Arial"/>
              <a:buChar char="•"/>
            </a:pPr>
            <a:r>
              <a:rPr lang="en-IN" sz="4000" dirty="0"/>
              <a:t>Total Profit</a:t>
            </a:r>
          </a:p>
          <a:p>
            <a:pPr marL="863588" lvl="1" indent="-431794">
              <a:lnSpc>
                <a:spcPts val="6319"/>
              </a:lnSpc>
              <a:buFont typeface="Arial"/>
              <a:buChar char="•"/>
            </a:pPr>
            <a:r>
              <a:rPr lang="en-IN" sz="4000" dirty="0"/>
              <a:t>Total Sales</a:t>
            </a:r>
          </a:p>
          <a:p>
            <a:pPr marL="863588" lvl="1" indent="-431794">
              <a:lnSpc>
                <a:spcPts val="6319"/>
              </a:lnSpc>
              <a:buFont typeface="Arial"/>
              <a:buChar char="•"/>
            </a:pPr>
            <a:r>
              <a:rPr lang="en-IN" sz="4000" dirty="0"/>
              <a:t>Total Orders</a:t>
            </a:r>
          </a:p>
          <a:p>
            <a:pPr marL="863588" lvl="1" indent="-431794">
              <a:lnSpc>
                <a:spcPts val="6319"/>
              </a:lnSpc>
              <a:buFont typeface="Arial"/>
              <a:buChar char="•"/>
            </a:pPr>
            <a:r>
              <a:rPr lang="en-IN" sz="4000" dirty="0"/>
              <a:t>Average Monthly Sales</a:t>
            </a:r>
          </a:p>
          <a:p>
            <a:pPr marL="863588" lvl="1" indent="-431794">
              <a:lnSpc>
                <a:spcPts val="6319"/>
              </a:lnSpc>
              <a:buFont typeface="Arial"/>
              <a:buChar char="•"/>
            </a:pPr>
            <a:r>
              <a:rPr lang="en-IN" sz="4000" dirty="0"/>
              <a:t>Slicers:</a:t>
            </a:r>
          </a:p>
          <a:p>
            <a:pPr marL="863588" lvl="1" indent="-431794">
              <a:lnSpc>
                <a:spcPts val="6319"/>
              </a:lnSpc>
              <a:buFont typeface="Arial"/>
              <a:buChar char="•"/>
            </a:pPr>
            <a:r>
              <a:rPr lang="en-US" sz="4000" b="1" dirty="0"/>
              <a:t> </a:t>
            </a:r>
            <a:r>
              <a:rPr lang="en-IN" sz="4000" dirty="0"/>
              <a:t>Standard Class</a:t>
            </a:r>
          </a:p>
          <a:p>
            <a:pPr marL="863588" lvl="1" indent="-431794">
              <a:lnSpc>
                <a:spcPts val="6319"/>
              </a:lnSpc>
              <a:buFont typeface="Arial"/>
              <a:buChar char="•"/>
            </a:pPr>
            <a:r>
              <a:rPr lang="en-IN" sz="4000" dirty="0"/>
              <a:t>First Class</a:t>
            </a:r>
          </a:p>
          <a:p>
            <a:pPr marL="863588" lvl="1" indent="-431794">
              <a:lnSpc>
                <a:spcPts val="6319"/>
              </a:lnSpc>
              <a:buFont typeface="Arial"/>
              <a:buChar char="•"/>
            </a:pPr>
            <a:r>
              <a:rPr lang="en-IN" sz="4000" dirty="0"/>
              <a:t>Second Class</a:t>
            </a:r>
          </a:p>
          <a:p>
            <a:pPr marL="863588" lvl="1" indent="-431794">
              <a:lnSpc>
                <a:spcPts val="6319"/>
              </a:lnSpc>
              <a:buFont typeface="Arial"/>
              <a:buChar char="•"/>
            </a:pPr>
            <a:r>
              <a:rPr lang="en-IN" sz="4000" dirty="0"/>
              <a:t>Same Day</a:t>
            </a:r>
            <a:r>
              <a:rPr lang="en-US" sz="4000" b="1" dirty="0"/>
              <a:t> </a:t>
            </a:r>
            <a:endParaRPr lang="en-IN" sz="4000" b="1" dirty="0"/>
          </a:p>
        </p:txBody>
      </p:sp>
    </p:spTree>
    <p:extLst>
      <p:ext uri="{BB962C8B-B14F-4D97-AF65-F5344CB8AC3E}">
        <p14:creationId xmlns:p14="http://schemas.microsoft.com/office/powerpoint/2010/main" val="681970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RCA Analysis</a:t>
            </a:r>
          </a:p>
        </p:txBody>
      </p:sp>
      <p:sp>
        <p:nvSpPr>
          <p:cNvPr id="12" name="TextBox 12"/>
          <p:cNvSpPr txBox="1"/>
          <p:nvPr/>
        </p:nvSpPr>
        <p:spPr>
          <a:xfrm>
            <a:off x="646443" y="1682810"/>
            <a:ext cx="16917669" cy="8628131"/>
          </a:xfrm>
          <a:prstGeom prst="rect">
            <a:avLst/>
          </a:prstGeom>
        </p:spPr>
        <p:txBody>
          <a:bodyPr wrap="square" lIns="0" tIns="0" rIns="0" bIns="0" rtlCol="0" anchor="t">
            <a:spAutoFit/>
          </a:bodyPr>
          <a:lstStyle/>
          <a:p>
            <a:pPr lvl="1"/>
            <a:endParaRPr lang="en-US" sz="4000" b="1" dirty="0"/>
          </a:p>
          <a:p>
            <a:pPr marL="863588" lvl="1" indent="-431794">
              <a:lnSpc>
                <a:spcPts val="6319"/>
              </a:lnSpc>
              <a:buFont typeface="Arial"/>
              <a:buChar char="•"/>
            </a:pPr>
            <a:r>
              <a:rPr lang="en-IN" sz="4000" b="1" dirty="0"/>
              <a:t> Interactive Elements</a:t>
            </a:r>
          </a:p>
          <a:p>
            <a:pPr marL="863588" lvl="1" indent="-431794">
              <a:lnSpc>
                <a:spcPts val="6319"/>
              </a:lnSpc>
              <a:buFont typeface="Arial"/>
              <a:buChar char="•"/>
            </a:pPr>
            <a:r>
              <a:rPr lang="en-IN" sz="4000" b="1" dirty="0"/>
              <a:t> </a:t>
            </a:r>
            <a:r>
              <a:rPr lang="en-IN" sz="4000" dirty="0"/>
              <a:t>KPIs:</a:t>
            </a:r>
            <a:endParaRPr lang="en-IN" sz="4000" b="1" dirty="0"/>
          </a:p>
          <a:p>
            <a:pPr marL="863588" lvl="1" indent="-431794">
              <a:lnSpc>
                <a:spcPts val="6319"/>
              </a:lnSpc>
              <a:buFont typeface="Arial"/>
              <a:buChar char="•"/>
            </a:pPr>
            <a:r>
              <a:rPr lang="en-IN" sz="4000" b="1" dirty="0"/>
              <a:t> </a:t>
            </a:r>
            <a:r>
              <a:rPr lang="en-US" sz="4000" b="1" dirty="0"/>
              <a:t>Average Order Value:</a:t>
            </a:r>
            <a:r>
              <a:rPr lang="en-US" sz="4000" dirty="0"/>
              <a:t> Tracks the average value of each customer order.</a:t>
            </a:r>
            <a:endParaRPr lang="en-IN" sz="4000" b="1" dirty="0"/>
          </a:p>
          <a:p>
            <a:pPr marL="863588" lvl="1" indent="-431794">
              <a:lnSpc>
                <a:spcPts val="6319"/>
              </a:lnSpc>
              <a:buFont typeface="Arial"/>
              <a:buChar char="•"/>
            </a:pPr>
            <a:r>
              <a:rPr lang="en-IN" sz="4000" b="1" dirty="0"/>
              <a:t> </a:t>
            </a:r>
            <a:r>
              <a:rPr lang="en-US" sz="4000" b="1" dirty="0"/>
              <a:t>Gauge Report:</a:t>
            </a:r>
            <a:r>
              <a:rPr lang="en-US" sz="4000" dirty="0"/>
              <a:t> Visualizes total orders and ship dates to assess performance against targets.</a:t>
            </a:r>
            <a:endParaRPr lang="en-IN" sz="4000" b="1" dirty="0"/>
          </a:p>
          <a:p>
            <a:pPr marL="863588" lvl="1" indent="-431794">
              <a:lnSpc>
                <a:spcPts val="6319"/>
              </a:lnSpc>
              <a:buFont typeface="Arial"/>
              <a:buChar char="•"/>
            </a:pPr>
            <a:r>
              <a:rPr lang="en-IN" sz="4000" b="1" dirty="0"/>
              <a:t> </a:t>
            </a:r>
            <a:r>
              <a:rPr lang="en-IN" sz="4000" dirty="0"/>
              <a:t>Key Insights</a:t>
            </a:r>
            <a:endParaRPr lang="en-IN" sz="4000" b="1" dirty="0"/>
          </a:p>
          <a:p>
            <a:pPr marL="863588" lvl="1" indent="-431794">
              <a:lnSpc>
                <a:spcPts val="6319"/>
              </a:lnSpc>
              <a:buFont typeface="Arial"/>
              <a:buChar char="•"/>
            </a:pPr>
            <a:r>
              <a:rPr lang="en-IN" sz="4000" b="1" dirty="0"/>
              <a:t> </a:t>
            </a:r>
            <a:r>
              <a:rPr lang="en-US" sz="4000" b="1" dirty="0"/>
              <a:t>Sales and Profit Trends:</a:t>
            </a:r>
            <a:r>
              <a:rPr lang="en-US" sz="4000" dirty="0"/>
              <a:t> Identify seasonal trends, peak sales periods, and areas needing improvement.</a:t>
            </a:r>
            <a:endParaRPr lang="en-IN" sz="4000" b="1" dirty="0"/>
          </a:p>
          <a:p>
            <a:pPr marL="863588" lvl="1" indent="-431794">
              <a:lnSpc>
                <a:spcPts val="6319"/>
              </a:lnSpc>
              <a:buFont typeface="Arial"/>
              <a:buChar char="•"/>
            </a:pPr>
            <a:r>
              <a:rPr lang="en-IN" sz="4000" b="1" dirty="0"/>
              <a:t> </a:t>
            </a:r>
            <a:r>
              <a:rPr lang="en-US" sz="4000" b="1" dirty="0"/>
              <a:t>Order and Shipment Analysis:</a:t>
            </a:r>
            <a:r>
              <a:rPr lang="en-US" sz="4000" dirty="0"/>
              <a:t> Understand the efficiency of order fulfillment and shipping processes.</a:t>
            </a:r>
            <a:endParaRPr lang="en-IN" sz="4000" b="1" dirty="0"/>
          </a:p>
        </p:txBody>
      </p:sp>
    </p:spTree>
    <p:extLst>
      <p:ext uri="{BB962C8B-B14F-4D97-AF65-F5344CB8AC3E}">
        <p14:creationId xmlns:p14="http://schemas.microsoft.com/office/powerpoint/2010/main" val="407424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RCA Analysis</a:t>
            </a:r>
          </a:p>
        </p:txBody>
      </p:sp>
      <p:sp>
        <p:nvSpPr>
          <p:cNvPr id="12" name="TextBox 12"/>
          <p:cNvSpPr txBox="1"/>
          <p:nvPr/>
        </p:nvSpPr>
        <p:spPr>
          <a:xfrm>
            <a:off x="646443" y="1682810"/>
            <a:ext cx="16917669" cy="7012304"/>
          </a:xfrm>
          <a:prstGeom prst="rect">
            <a:avLst/>
          </a:prstGeom>
        </p:spPr>
        <p:txBody>
          <a:bodyPr wrap="square" lIns="0" tIns="0" rIns="0" bIns="0" rtlCol="0" anchor="t">
            <a:spAutoFit/>
          </a:bodyPr>
          <a:lstStyle/>
          <a:p>
            <a:pPr lvl="1"/>
            <a:endParaRPr lang="en-US" sz="4000" b="1" dirty="0"/>
          </a:p>
          <a:p>
            <a:pPr marL="863588" lvl="1" indent="-431794">
              <a:lnSpc>
                <a:spcPts val="6319"/>
              </a:lnSpc>
              <a:buFont typeface="Arial"/>
              <a:buChar char="•"/>
            </a:pPr>
            <a:r>
              <a:rPr lang="en-IN" sz="4000" b="1" dirty="0"/>
              <a:t> Key Insights</a:t>
            </a:r>
          </a:p>
          <a:p>
            <a:pPr marL="863588" lvl="1" indent="-431794">
              <a:lnSpc>
                <a:spcPts val="6319"/>
              </a:lnSpc>
              <a:buFont typeface="Arial"/>
              <a:buChar char="•"/>
            </a:pPr>
            <a:r>
              <a:rPr lang="en-IN" sz="4000" b="1" dirty="0"/>
              <a:t> </a:t>
            </a:r>
            <a:r>
              <a:rPr lang="en-US" sz="4000" b="1" dirty="0"/>
              <a:t>Category Performance:</a:t>
            </a:r>
            <a:r>
              <a:rPr lang="en-US" sz="4000" dirty="0"/>
              <a:t> Determine which product categories contribute most to sales and profit.</a:t>
            </a:r>
          </a:p>
          <a:p>
            <a:pPr marL="863588" lvl="1" indent="-431794">
              <a:lnSpc>
                <a:spcPts val="6319"/>
              </a:lnSpc>
              <a:buFont typeface="Arial"/>
              <a:buChar char="•"/>
            </a:pPr>
            <a:r>
              <a:rPr lang="en-US" sz="4000" b="1" dirty="0"/>
              <a:t> Geographical Insights:</a:t>
            </a:r>
            <a:r>
              <a:rPr lang="en-US" sz="4000" dirty="0"/>
              <a:t> Pinpoint states and regions with the highest and lowest profitability to tailor regional strategies.</a:t>
            </a:r>
          </a:p>
          <a:p>
            <a:pPr marL="863588" lvl="1" indent="-431794">
              <a:lnSpc>
                <a:spcPts val="6319"/>
              </a:lnSpc>
              <a:buFont typeface="Arial"/>
              <a:buChar char="•"/>
            </a:pPr>
            <a:r>
              <a:rPr lang="en-US" sz="4000" b="1" dirty="0"/>
              <a:t> Interactive Filtering:</a:t>
            </a:r>
            <a:r>
              <a:rPr lang="en-US" sz="4000" dirty="0"/>
              <a:t> Utilize slicers to drill down into specific segments and uncover detailed insights.</a:t>
            </a:r>
          </a:p>
          <a:p>
            <a:pPr marL="863588" lvl="1" indent="-431794">
              <a:lnSpc>
                <a:spcPts val="6319"/>
              </a:lnSpc>
              <a:buFont typeface="Arial"/>
              <a:buChar char="•"/>
            </a:pPr>
            <a:endParaRPr lang="en-IN" sz="4000" b="1" dirty="0"/>
          </a:p>
        </p:txBody>
      </p:sp>
    </p:spTree>
    <p:extLst>
      <p:ext uri="{BB962C8B-B14F-4D97-AF65-F5344CB8AC3E}">
        <p14:creationId xmlns:p14="http://schemas.microsoft.com/office/powerpoint/2010/main" val="226243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61777"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1219200" y="1076867"/>
            <a:ext cx="14719288" cy="116653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Q &amp; A Time</a:t>
            </a:r>
          </a:p>
        </p:txBody>
      </p:sp>
      <p:sp>
        <p:nvSpPr>
          <p:cNvPr id="12" name="TextBox 12"/>
          <p:cNvSpPr txBox="1"/>
          <p:nvPr/>
        </p:nvSpPr>
        <p:spPr>
          <a:xfrm>
            <a:off x="646443" y="1682810"/>
            <a:ext cx="16917669" cy="1356910"/>
          </a:xfrm>
          <a:prstGeom prst="rect">
            <a:avLst/>
          </a:prstGeom>
        </p:spPr>
        <p:txBody>
          <a:bodyPr wrap="square" lIns="0" tIns="0" rIns="0" bIns="0" rtlCol="0" anchor="t">
            <a:spAutoFit/>
          </a:bodyPr>
          <a:lstStyle/>
          <a:p>
            <a:pPr lvl="1"/>
            <a:endParaRPr lang="en-US" sz="4000" b="1" dirty="0"/>
          </a:p>
          <a:p>
            <a:pPr marL="863588" lvl="1" indent="-431794">
              <a:lnSpc>
                <a:spcPts val="6319"/>
              </a:lnSpc>
              <a:buFont typeface="Arial"/>
              <a:buChar char="•"/>
            </a:pPr>
            <a:r>
              <a:rPr lang="en-IN" sz="4000" b="1" dirty="0"/>
              <a:t> </a:t>
            </a:r>
          </a:p>
        </p:txBody>
      </p:sp>
      <p:pic>
        <p:nvPicPr>
          <p:cNvPr id="14" name="Picture 13">
            <a:extLst>
              <a:ext uri="{FF2B5EF4-FFF2-40B4-BE49-F238E27FC236}">
                <a16:creationId xmlns:a16="http://schemas.microsoft.com/office/drawing/2014/main" id="{CC46E6DA-5765-8C6A-BE03-C4522E3E180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6443" y="2266851"/>
            <a:ext cx="16917669" cy="7847317"/>
          </a:xfrm>
          <a:prstGeom prst="rect">
            <a:avLst/>
          </a:prstGeom>
        </p:spPr>
      </p:pic>
    </p:spTree>
    <p:extLst>
      <p:ext uri="{BB962C8B-B14F-4D97-AF65-F5344CB8AC3E}">
        <p14:creationId xmlns:p14="http://schemas.microsoft.com/office/powerpoint/2010/main" val="647243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61777"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pic>
        <p:nvPicPr>
          <p:cNvPr id="15" name="Picture 14">
            <a:extLst>
              <a:ext uri="{FF2B5EF4-FFF2-40B4-BE49-F238E27FC236}">
                <a16:creationId xmlns:a16="http://schemas.microsoft.com/office/drawing/2014/main" id="{9DE02BE5-4EAD-A4E6-A5D5-CE50D6DBBFD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57039" y="2369272"/>
            <a:ext cx="14782800" cy="6950702"/>
          </a:xfrm>
          <a:prstGeom prst="rect">
            <a:avLst/>
          </a:prstGeom>
        </p:spPr>
      </p:pic>
    </p:spTree>
    <p:extLst>
      <p:ext uri="{BB962C8B-B14F-4D97-AF65-F5344CB8AC3E}">
        <p14:creationId xmlns:p14="http://schemas.microsoft.com/office/powerpoint/2010/main" val="2469682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5841" y="1209675"/>
            <a:ext cx="11651068" cy="1135496"/>
          </a:xfrm>
          <a:prstGeom prst="rect">
            <a:avLst/>
          </a:prstGeom>
        </p:spPr>
        <p:txBody>
          <a:bodyPr lIns="0" tIns="0" rIns="0" bIns="0" rtlCol="0" anchor="t">
            <a:spAutoFit/>
          </a:bodyPr>
          <a:lstStyle/>
          <a:p>
            <a:pPr marL="0" lvl="1" indent="0" algn="ctr">
              <a:lnSpc>
                <a:spcPts val="8402"/>
              </a:lnSpc>
              <a:spcBef>
                <a:spcPct val="0"/>
              </a:spcBef>
            </a:pPr>
            <a:r>
              <a:rPr lang="en-US" sz="8662">
                <a:solidFill>
                  <a:srgbClr val="000000"/>
                </a:solidFill>
                <a:latin typeface="DM Sans Bold"/>
              </a:rPr>
              <a:t>Problem Statement</a:t>
            </a:r>
          </a:p>
        </p:txBody>
      </p:sp>
      <p:sp>
        <p:nvSpPr>
          <p:cNvPr id="12" name="TextBox 12"/>
          <p:cNvSpPr txBox="1"/>
          <p:nvPr/>
        </p:nvSpPr>
        <p:spPr>
          <a:xfrm>
            <a:off x="641405" y="2784882"/>
            <a:ext cx="16617895" cy="7888989"/>
          </a:xfrm>
          <a:prstGeom prst="rect">
            <a:avLst/>
          </a:prstGeom>
        </p:spPr>
        <p:txBody>
          <a:bodyPr lIns="0" tIns="0" rIns="0" bIns="0" rtlCol="0" anchor="t">
            <a:spAutoFit/>
          </a:bodyPr>
          <a:lstStyle/>
          <a:p>
            <a:pPr marL="863588" lvl="1" indent="-431794" algn="l">
              <a:lnSpc>
                <a:spcPts val="6319"/>
              </a:lnSpc>
              <a:buFont typeface="Arial"/>
              <a:buChar char="•"/>
            </a:pPr>
            <a:r>
              <a:rPr lang="en-US" sz="3999">
                <a:solidFill>
                  <a:srgbClr val="000000"/>
                </a:solidFill>
                <a:latin typeface="Canva Sans"/>
              </a:rPr>
              <a:t>Despite these competitors, Walmart continues to dominate due to its expansive physical presence, competitive pricing, and commitment to helping customers save money and live better.</a:t>
            </a:r>
          </a:p>
          <a:p>
            <a:pPr algn="l">
              <a:lnSpc>
                <a:spcPts val="6319"/>
              </a:lnSpc>
            </a:pPr>
            <a:endParaRPr lang="en-US" sz="3999">
              <a:solidFill>
                <a:srgbClr val="000000"/>
              </a:solidFill>
              <a:latin typeface="Canva Sans"/>
            </a:endParaRPr>
          </a:p>
          <a:p>
            <a:pPr marL="863588" lvl="1" indent="-431794" algn="l">
              <a:lnSpc>
                <a:spcPts val="6319"/>
              </a:lnSpc>
              <a:buFont typeface="Arial"/>
              <a:buChar char="•"/>
            </a:pPr>
            <a:r>
              <a:rPr lang="en-US" sz="3999">
                <a:solidFill>
                  <a:srgbClr val="000000"/>
                </a:solidFill>
                <a:latin typeface="Canva Sans"/>
              </a:rPr>
              <a:t> However, it is crucial to acknowledge that some customers perceive the quality of Walmart's stores as lacking compared to its competitors, citing issues such as store cleanliness and customer service.</a:t>
            </a:r>
          </a:p>
          <a:p>
            <a:pPr algn="l">
              <a:lnSpc>
                <a:spcPts val="6003"/>
              </a:lnSpc>
            </a:pPr>
            <a:endParaRPr lang="en-US" sz="3999">
              <a:solidFill>
                <a:srgbClr val="000000"/>
              </a:solidFill>
              <a:latin typeface="Canva Sans"/>
            </a:endParaRPr>
          </a:p>
          <a:p>
            <a:pPr algn="l">
              <a:lnSpc>
                <a:spcPts val="6003"/>
              </a:lnSpc>
            </a:pPr>
            <a:endParaRPr lang="en-US" sz="3999">
              <a:solidFill>
                <a:srgbClr val="000000"/>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5841" y="1209675"/>
            <a:ext cx="11651068" cy="1135496"/>
          </a:xfrm>
          <a:prstGeom prst="rect">
            <a:avLst/>
          </a:prstGeom>
        </p:spPr>
        <p:txBody>
          <a:bodyPr lIns="0" tIns="0" rIns="0" bIns="0" rtlCol="0" anchor="t">
            <a:spAutoFit/>
          </a:bodyPr>
          <a:lstStyle/>
          <a:p>
            <a:pPr marL="0" lvl="1" indent="0" algn="ctr">
              <a:lnSpc>
                <a:spcPts val="8402"/>
              </a:lnSpc>
              <a:spcBef>
                <a:spcPct val="0"/>
              </a:spcBef>
            </a:pPr>
            <a:r>
              <a:rPr lang="en-US" sz="8662">
                <a:solidFill>
                  <a:srgbClr val="000000"/>
                </a:solidFill>
                <a:latin typeface="DM Sans Bold"/>
              </a:rPr>
              <a:t>Analyzing Sales Data </a:t>
            </a:r>
          </a:p>
        </p:txBody>
      </p:sp>
      <p:sp>
        <p:nvSpPr>
          <p:cNvPr id="12" name="TextBox 12"/>
          <p:cNvSpPr txBox="1"/>
          <p:nvPr/>
        </p:nvSpPr>
        <p:spPr>
          <a:xfrm>
            <a:off x="641405" y="2784882"/>
            <a:ext cx="16617895" cy="5488689"/>
          </a:xfrm>
          <a:prstGeom prst="rect">
            <a:avLst/>
          </a:prstGeom>
        </p:spPr>
        <p:txBody>
          <a:bodyPr lIns="0" tIns="0" rIns="0" bIns="0" rtlCol="0" anchor="t">
            <a:spAutoFit/>
          </a:bodyPr>
          <a:lstStyle/>
          <a:p>
            <a:pPr marL="863588" lvl="1" indent="-431794" algn="l">
              <a:lnSpc>
                <a:spcPts val="6319"/>
              </a:lnSpc>
              <a:buFont typeface="Arial"/>
              <a:buChar char="•"/>
            </a:pPr>
            <a:r>
              <a:rPr lang="en-US" sz="3999">
                <a:solidFill>
                  <a:srgbClr val="000000"/>
                </a:solidFill>
                <a:latin typeface="Canva Sans"/>
              </a:rPr>
              <a:t>Walmart has recognized the importance of leveraging data analytics to stay ahead in the competitive retail market. By analyzing their vast sales data, Walmart aims to gain valuable insights that can drive strategic decisions and enhance customer experiences.</a:t>
            </a:r>
          </a:p>
          <a:p>
            <a:pPr algn="l">
              <a:lnSpc>
                <a:spcPts val="6003"/>
              </a:lnSpc>
            </a:pPr>
            <a:endParaRPr lang="en-US" sz="3999">
              <a:solidFill>
                <a:srgbClr val="000000"/>
              </a:solidFill>
              <a:latin typeface="Canva Sans"/>
            </a:endParaRPr>
          </a:p>
          <a:p>
            <a:pPr algn="l">
              <a:lnSpc>
                <a:spcPts val="6003"/>
              </a:lnSpc>
            </a:pPr>
            <a:endParaRPr lang="en-US" sz="3999">
              <a:solidFill>
                <a:srgbClr val="000000"/>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5841" y="1209675"/>
            <a:ext cx="13207720" cy="2198940"/>
          </a:xfrm>
          <a:prstGeom prst="rect">
            <a:avLst/>
          </a:prstGeom>
        </p:spPr>
        <p:txBody>
          <a:bodyPr lIns="0" tIns="0" rIns="0" bIns="0" rtlCol="0" anchor="t">
            <a:spAutoFit/>
          </a:bodyPr>
          <a:lstStyle/>
          <a:p>
            <a:pPr marL="0" lvl="1" indent="0" algn="ctr">
              <a:lnSpc>
                <a:spcPts val="8402"/>
              </a:lnSpc>
              <a:spcBef>
                <a:spcPct val="0"/>
              </a:spcBef>
            </a:pPr>
            <a:r>
              <a:rPr lang="en-US" sz="8662">
                <a:solidFill>
                  <a:srgbClr val="000000"/>
                </a:solidFill>
                <a:latin typeface="DM Sans Bold"/>
              </a:rPr>
              <a:t>Objectives of Analyzing Sales Data </a:t>
            </a:r>
          </a:p>
        </p:txBody>
      </p:sp>
      <p:sp>
        <p:nvSpPr>
          <p:cNvPr id="12" name="TextBox 12"/>
          <p:cNvSpPr txBox="1"/>
          <p:nvPr/>
        </p:nvSpPr>
        <p:spPr>
          <a:xfrm>
            <a:off x="790450" y="4081498"/>
            <a:ext cx="16617895" cy="5293489"/>
          </a:xfrm>
          <a:prstGeom prst="rect">
            <a:avLst/>
          </a:prstGeom>
        </p:spPr>
        <p:txBody>
          <a:bodyPr lIns="0" tIns="0" rIns="0" bIns="0" rtlCol="0" anchor="t">
            <a:spAutoFit/>
          </a:bodyPr>
          <a:lstStyle/>
          <a:p>
            <a:pPr marL="820409" lvl="1" indent="-410205" algn="l">
              <a:lnSpc>
                <a:spcPts val="6003"/>
              </a:lnSpc>
              <a:buFont typeface="Arial"/>
              <a:buChar char="•"/>
            </a:pPr>
            <a:r>
              <a:rPr lang="en-US" sz="3799">
                <a:solidFill>
                  <a:srgbClr val="000000"/>
                </a:solidFill>
                <a:latin typeface="Canva Sans Bold"/>
              </a:rPr>
              <a:t>Understanding Customer Behavior:</a:t>
            </a:r>
            <a:r>
              <a:rPr lang="en-US" sz="3799">
                <a:solidFill>
                  <a:srgbClr val="000000"/>
                </a:solidFill>
                <a:latin typeface="Canva Sans"/>
              </a:rPr>
              <a:t> By examining purchasing patterns, Walmart can better understand customer preferences and tailor their inventory accordingly.</a:t>
            </a:r>
          </a:p>
          <a:p>
            <a:pPr algn="l">
              <a:lnSpc>
                <a:spcPts val="6003"/>
              </a:lnSpc>
            </a:pPr>
            <a:endParaRPr lang="en-US" sz="3799">
              <a:solidFill>
                <a:srgbClr val="000000"/>
              </a:solidFill>
              <a:latin typeface="Canva Sans"/>
            </a:endParaRPr>
          </a:p>
          <a:p>
            <a:pPr marL="820409" lvl="1" indent="-410205" algn="l">
              <a:lnSpc>
                <a:spcPts val="6003"/>
              </a:lnSpc>
              <a:buFont typeface="Arial"/>
              <a:buChar char="•"/>
            </a:pPr>
            <a:r>
              <a:rPr lang="en-US" sz="3799">
                <a:solidFill>
                  <a:srgbClr val="000000"/>
                </a:solidFill>
                <a:latin typeface="Canva Sans Bold"/>
              </a:rPr>
              <a:t>Optimizing Inventory Management: </a:t>
            </a:r>
            <a:r>
              <a:rPr lang="en-US" sz="3799">
                <a:solidFill>
                  <a:srgbClr val="000000"/>
                </a:solidFill>
                <a:latin typeface="Canva Sans"/>
              </a:rPr>
              <a:t>Data analytics helps Walmart predict demand more accurately, reducing stockouts and overstock situations.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15440869" y="0"/>
            <a:ext cx="2354053" cy="2354053"/>
          </a:xfrm>
          <a:custGeom>
            <a:avLst/>
            <a:gdLst/>
            <a:ahLst/>
            <a:cxnLst/>
            <a:rect l="l" t="t" r="r" b="b"/>
            <a:pathLst>
              <a:path w="2354053" h="2354053">
                <a:moveTo>
                  <a:pt x="0" y="0"/>
                </a:moveTo>
                <a:lnTo>
                  <a:pt x="2354053" y="0"/>
                </a:lnTo>
                <a:lnTo>
                  <a:pt x="2354053" y="2354053"/>
                </a:lnTo>
                <a:lnTo>
                  <a:pt x="0" y="2354053"/>
                </a:lnTo>
                <a:lnTo>
                  <a:pt x="0" y="0"/>
                </a:lnTo>
                <a:close/>
              </a:path>
            </a:pathLst>
          </a:custGeom>
          <a:blipFill>
            <a:blip r:embed="rId17"/>
            <a:stretch>
              <a:fillRect/>
            </a:stretch>
          </a:blipFill>
        </p:spPr>
      </p:sp>
      <p:sp>
        <p:nvSpPr>
          <p:cNvPr id="11" name="TextBox 11"/>
          <p:cNvSpPr txBox="1"/>
          <p:nvPr/>
        </p:nvSpPr>
        <p:spPr>
          <a:xfrm>
            <a:off x="2935841" y="1209675"/>
            <a:ext cx="13207720" cy="2198940"/>
          </a:xfrm>
          <a:prstGeom prst="rect">
            <a:avLst/>
          </a:prstGeom>
        </p:spPr>
        <p:txBody>
          <a:bodyPr lIns="0" tIns="0" rIns="0" bIns="0" rtlCol="0" anchor="t">
            <a:spAutoFit/>
          </a:bodyPr>
          <a:lstStyle/>
          <a:p>
            <a:pPr marL="0" lvl="1" indent="0" algn="ctr">
              <a:lnSpc>
                <a:spcPts val="8402"/>
              </a:lnSpc>
              <a:spcBef>
                <a:spcPct val="0"/>
              </a:spcBef>
            </a:pPr>
            <a:r>
              <a:rPr lang="en-US" sz="8662">
                <a:solidFill>
                  <a:srgbClr val="000000"/>
                </a:solidFill>
                <a:latin typeface="DM Sans Bold"/>
              </a:rPr>
              <a:t>Objectives of Analyzing Sales Data </a:t>
            </a:r>
          </a:p>
        </p:txBody>
      </p:sp>
      <p:sp>
        <p:nvSpPr>
          <p:cNvPr id="12" name="TextBox 12"/>
          <p:cNvSpPr txBox="1"/>
          <p:nvPr/>
        </p:nvSpPr>
        <p:spPr>
          <a:xfrm>
            <a:off x="452427" y="3599809"/>
            <a:ext cx="16617895" cy="5293489"/>
          </a:xfrm>
          <a:prstGeom prst="rect">
            <a:avLst/>
          </a:prstGeom>
        </p:spPr>
        <p:txBody>
          <a:bodyPr lIns="0" tIns="0" rIns="0" bIns="0" rtlCol="0" anchor="t">
            <a:spAutoFit/>
          </a:bodyPr>
          <a:lstStyle/>
          <a:p>
            <a:pPr marL="820409" lvl="1" indent="-410205" algn="l">
              <a:lnSpc>
                <a:spcPts val="6003"/>
              </a:lnSpc>
              <a:buFont typeface="Arial"/>
              <a:buChar char="•"/>
            </a:pPr>
            <a:r>
              <a:rPr lang="en-US" sz="3799">
                <a:solidFill>
                  <a:srgbClr val="000000"/>
                </a:solidFill>
                <a:latin typeface="Canva Sans Bold"/>
              </a:rPr>
              <a:t>Personalizing Marketing Strategies</a:t>
            </a:r>
            <a:r>
              <a:rPr lang="en-US" sz="3799">
                <a:solidFill>
                  <a:srgbClr val="000000"/>
                </a:solidFill>
                <a:latin typeface="Canva Sans"/>
              </a:rPr>
              <a:t>: Insights from sales data enable Walmart to create targeted marketing campaigns, offering personalized promotions and recommendations to customers.</a:t>
            </a:r>
          </a:p>
          <a:p>
            <a:pPr algn="l">
              <a:lnSpc>
                <a:spcPts val="6003"/>
              </a:lnSpc>
            </a:pPr>
            <a:endParaRPr lang="en-US" sz="3799">
              <a:solidFill>
                <a:srgbClr val="000000"/>
              </a:solidFill>
              <a:latin typeface="Canva Sans"/>
            </a:endParaRPr>
          </a:p>
          <a:p>
            <a:pPr marL="820409" lvl="1" indent="-410205" algn="l">
              <a:lnSpc>
                <a:spcPts val="6003"/>
              </a:lnSpc>
              <a:buFont typeface="Arial"/>
              <a:buChar char="•"/>
            </a:pPr>
            <a:r>
              <a:rPr lang="en-US" sz="3799">
                <a:solidFill>
                  <a:srgbClr val="000000"/>
                </a:solidFill>
                <a:latin typeface="Canva Sans Bold"/>
              </a:rPr>
              <a:t>Enhancing Store Operations:</a:t>
            </a:r>
            <a:r>
              <a:rPr lang="en-US" sz="3799">
                <a:solidFill>
                  <a:srgbClr val="000000"/>
                </a:solidFill>
                <a:latin typeface="Canva Sans"/>
              </a:rPr>
              <a:t> Analyzing data on sales performance across different stores helps identify best practices and areas needing improvement, leading to more efficient store operations.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1811</Words>
  <Application>Microsoft Office PowerPoint</Application>
  <PresentationFormat>Custom</PresentationFormat>
  <Paragraphs>233</Paragraphs>
  <Slides>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Nefelibata Sans</vt:lpstr>
      <vt:lpstr>Calibri</vt:lpstr>
      <vt:lpstr>Canva Sans Bold</vt:lpstr>
      <vt:lpstr>Arial</vt:lpstr>
      <vt:lpstr>DM Sans Bold</vt:lpstr>
      <vt:lpstr>Canva Sans</vt:lpstr>
      <vt:lpstr>Poppins Bold</vt:lpstr>
      <vt:lpstr>Lumios Brush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Beige Vintage Scrapbook Project Presentation</dc:title>
  <dc:creator>Jeya Raman S</dc:creator>
  <cp:lastModifiedBy>Jeya Raman S</cp:lastModifiedBy>
  <cp:revision>4</cp:revision>
  <dcterms:created xsi:type="dcterms:W3CDTF">2006-08-16T00:00:00Z</dcterms:created>
  <dcterms:modified xsi:type="dcterms:W3CDTF">2024-06-08T15:39:31Z</dcterms:modified>
  <dc:identifier>DAGHX4gv1FU</dc:identifier>
</cp:coreProperties>
</file>